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2"/>
  </p:notesMasterIdLst>
  <p:sldIdLst>
    <p:sldId id="256" r:id="rId2"/>
    <p:sldId id="309" r:id="rId3"/>
    <p:sldId id="310" r:id="rId4"/>
    <p:sldId id="311" r:id="rId5"/>
    <p:sldId id="312" r:id="rId6"/>
    <p:sldId id="313" r:id="rId7"/>
    <p:sldId id="314" r:id="rId8"/>
    <p:sldId id="315" r:id="rId9"/>
    <p:sldId id="316" r:id="rId10"/>
    <p:sldId id="308" r:id="rId11"/>
  </p:sldIdLst>
  <p:sldSz cx="9144000" cy="5143500" type="screen16x9"/>
  <p:notesSz cx="6858000" cy="9144000"/>
  <p:embeddedFontLst>
    <p:embeddedFont>
      <p:font typeface="Bookman Old Style" panose="02050604050505020204" pitchFamily="18" charset="0"/>
      <p:regular r:id="rId13"/>
      <p:bold r:id="rId14"/>
      <p:italic r:id="rId15"/>
      <p:boldItalic r:id="rId16"/>
    </p:embeddedFont>
    <p:embeddedFont>
      <p:font typeface="Epilogue" panose="020B0604020202020204" charset="0"/>
      <p:regular r:id="rId17"/>
      <p:bold r:id="rId18"/>
      <p:italic r:id="rId19"/>
      <p:boldItalic r:id="rId20"/>
    </p:embeddedFont>
    <p:embeddedFont>
      <p:font typeface="Mukta Light" panose="020B0604020202020204" charset="0"/>
      <p:regular r:id="rId21"/>
    </p:embeddedFont>
    <p:embeddedFont>
      <p:font typeface="Prompt Medium" panose="00000600000000000000" pitchFamily="2" charset="-34"/>
      <p:regular r:id="rId22"/>
      <p:italic r:id="rId23"/>
    </p:embeddedFont>
    <p:embeddedFont>
      <p:font typeface="Raleway" pitchFamily="2" charset="0"/>
      <p:regular r:id="rId24"/>
      <p:bold r:id="rId25"/>
      <p:italic r:id="rId26"/>
      <p:boldItalic r:id="rId27"/>
    </p:embeddedFont>
    <p:embeddedFont>
      <p:font typeface="Rockwell" panose="02060603020205020403" pitchFamily="18" charset="0"/>
      <p:regular r:id="rId28"/>
      <p:bold r:id="rId29"/>
      <p:italic r:id="rId30"/>
      <p:boldItalic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9700B5-F98D-4D95-BF39-4C15D95494F8}">
  <a:tblStyle styleId="{159700B5-F98D-4D95-BF39-4C15D95494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445BD7A-D091-4BBA-BC28-B08B94704B4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33" autoAdjust="0"/>
  </p:normalViewPr>
  <p:slideViewPr>
    <p:cSldViewPr snapToGrid="0">
      <p:cViewPr varScale="1">
        <p:scale>
          <a:sx n="109" d="100"/>
          <a:sy n="109" d="100"/>
        </p:scale>
        <p:origin x="70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a:extLst>
            <a:ext uri="{FF2B5EF4-FFF2-40B4-BE49-F238E27FC236}">
              <a16:creationId xmlns:a16="http://schemas.microsoft.com/office/drawing/2014/main" id="{0608FFC0-CE45-D952-5DD7-75B1DBB068F6}"/>
            </a:ext>
          </a:extLst>
        </p:cNvPr>
        <p:cNvGrpSpPr/>
        <p:nvPr/>
      </p:nvGrpSpPr>
      <p:grpSpPr>
        <a:xfrm>
          <a:off x="0" y="0"/>
          <a:ext cx="0" cy="0"/>
          <a:chOff x="0" y="0"/>
          <a:chExt cx="0" cy="0"/>
        </a:xfrm>
      </p:grpSpPr>
      <p:sp>
        <p:nvSpPr>
          <p:cNvPr id="699" name="Google Shape;699;g4dfce81f19_0_45:notes">
            <a:extLst>
              <a:ext uri="{FF2B5EF4-FFF2-40B4-BE49-F238E27FC236}">
                <a16:creationId xmlns:a16="http://schemas.microsoft.com/office/drawing/2014/main" id="{8CABBB27-1A9A-2538-DBE0-C23465F756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4dfce81f19_0_45:notes">
            <a:extLst>
              <a:ext uri="{FF2B5EF4-FFF2-40B4-BE49-F238E27FC236}">
                <a16:creationId xmlns:a16="http://schemas.microsoft.com/office/drawing/2014/main" id="{CAAC2039-05A9-34E0-5DAE-A4236AF999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627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a:extLst>
            <a:ext uri="{FF2B5EF4-FFF2-40B4-BE49-F238E27FC236}">
              <a16:creationId xmlns:a16="http://schemas.microsoft.com/office/drawing/2014/main" id="{54E7E25A-5331-92E5-BFD6-A1A686FA8CC4}"/>
            </a:ext>
          </a:extLst>
        </p:cNvPr>
        <p:cNvGrpSpPr/>
        <p:nvPr/>
      </p:nvGrpSpPr>
      <p:grpSpPr>
        <a:xfrm>
          <a:off x="0" y="0"/>
          <a:ext cx="0" cy="0"/>
          <a:chOff x="0" y="0"/>
          <a:chExt cx="0" cy="0"/>
        </a:xfrm>
      </p:grpSpPr>
      <p:sp>
        <p:nvSpPr>
          <p:cNvPr id="699" name="Google Shape;699;g4dfce81f19_0_45:notes">
            <a:extLst>
              <a:ext uri="{FF2B5EF4-FFF2-40B4-BE49-F238E27FC236}">
                <a16:creationId xmlns:a16="http://schemas.microsoft.com/office/drawing/2014/main" id="{2D8BC1D6-F299-8FB4-A1DE-984C798C01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4dfce81f19_0_45:notes">
            <a:extLst>
              <a:ext uri="{FF2B5EF4-FFF2-40B4-BE49-F238E27FC236}">
                <a16:creationId xmlns:a16="http://schemas.microsoft.com/office/drawing/2014/main" id="{A776A91F-4A68-77BB-E09D-F54D2D128F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092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a:extLst>
            <a:ext uri="{FF2B5EF4-FFF2-40B4-BE49-F238E27FC236}">
              <a16:creationId xmlns:a16="http://schemas.microsoft.com/office/drawing/2014/main" id="{87FEC538-92D2-4FE8-7A6D-A346934EB610}"/>
            </a:ext>
          </a:extLst>
        </p:cNvPr>
        <p:cNvGrpSpPr/>
        <p:nvPr/>
      </p:nvGrpSpPr>
      <p:grpSpPr>
        <a:xfrm>
          <a:off x="0" y="0"/>
          <a:ext cx="0" cy="0"/>
          <a:chOff x="0" y="0"/>
          <a:chExt cx="0" cy="0"/>
        </a:xfrm>
      </p:grpSpPr>
      <p:sp>
        <p:nvSpPr>
          <p:cNvPr id="699" name="Google Shape;699;g4dfce81f19_0_45:notes">
            <a:extLst>
              <a:ext uri="{FF2B5EF4-FFF2-40B4-BE49-F238E27FC236}">
                <a16:creationId xmlns:a16="http://schemas.microsoft.com/office/drawing/2014/main" id="{04C1F7E4-07D0-6B93-4BA5-5E19646770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4dfce81f19_0_45:notes">
            <a:extLst>
              <a:ext uri="{FF2B5EF4-FFF2-40B4-BE49-F238E27FC236}">
                <a16:creationId xmlns:a16="http://schemas.microsoft.com/office/drawing/2014/main" id="{BF4ECF66-5A7B-549C-536E-1C70138AA1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9625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a:extLst>
            <a:ext uri="{FF2B5EF4-FFF2-40B4-BE49-F238E27FC236}">
              <a16:creationId xmlns:a16="http://schemas.microsoft.com/office/drawing/2014/main" id="{1F1B690F-660E-4C82-F079-1B7D872E76D1}"/>
            </a:ext>
          </a:extLst>
        </p:cNvPr>
        <p:cNvGrpSpPr/>
        <p:nvPr/>
      </p:nvGrpSpPr>
      <p:grpSpPr>
        <a:xfrm>
          <a:off x="0" y="0"/>
          <a:ext cx="0" cy="0"/>
          <a:chOff x="0" y="0"/>
          <a:chExt cx="0" cy="0"/>
        </a:xfrm>
      </p:grpSpPr>
      <p:sp>
        <p:nvSpPr>
          <p:cNvPr id="699" name="Google Shape;699;g4dfce81f19_0_45:notes">
            <a:extLst>
              <a:ext uri="{FF2B5EF4-FFF2-40B4-BE49-F238E27FC236}">
                <a16:creationId xmlns:a16="http://schemas.microsoft.com/office/drawing/2014/main" id="{FF34CC65-3E2D-EF02-3787-21CCAF855E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4dfce81f19_0_45:notes">
            <a:extLst>
              <a:ext uri="{FF2B5EF4-FFF2-40B4-BE49-F238E27FC236}">
                <a16:creationId xmlns:a16="http://schemas.microsoft.com/office/drawing/2014/main" id="{9411E5FA-3EDC-3078-6F59-8505E10A5C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719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a:extLst>
            <a:ext uri="{FF2B5EF4-FFF2-40B4-BE49-F238E27FC236}">
              <a16:creationId xmlns:a16="http://schemas.microsoft.com/office/drawing/2014/main" id="{A8B5F15C-68EF-EB6F-E350-4E8E0C38E8C5}"/>
            </a:ext>
          </a:extLst>
        </p:cNvPr>
        <p:cNvGrpSpPr/>
        <p:nvPr/>
      </p:nvGrpSpPr>
      <p:grpSpPr>
        <a:xfrm>
          <a:off x="0" y="0"/>
          <a:ext cx="0" cy="0"/>
          <a:chOff x="0" y="0"/>
          <a:chExt cx="0" cy="0"/>
        </a:xfrm>
      </p:grpSpPr>
      <p:sp>
        <p:nvSpPr>
          <p:cNvPr id="699" name="Google Shape;699;g4dfce81f19_0_45:notes">
            <a:extLst>
              <a:ext uri="{FF2B5EF4-FFF2-40B4-BE49-F238E27FC236}">
                <a16:creationId xmlns:a16="http://schemas.microsoft.com/office/drawing/2014/main" id="{9C51DF79-27C2-E15E-7592-6C297541F6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4dfce81f19_0_45:notes">
            <a:extLst>
              <a:ext uri="{FF2B5EF4-FFF2-40B4-BE49-F238E27FC236}">
                <a16:creationId xmlns:a16="http://schemas.microsoft.com/office/drawing/2014/main" id="{960939BA-7BD9-A977-0894-606A5FC3D1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252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a:extLst>
            <a:ext uri="{FF2B5EF4-FFF2-40B4-BE49-F238E27FC236}">
              <a16:creationId xmlns:a16="http://schemas.microsoft.com/office/drawing/2014/main" id="{52622EF0-3F70-B0EB-1AEB-F14F06B5163D}"/>
            </a:ext>
          </a:extLst>
        </p:cNvPr>
        <p:cNvGrpSpPr/>
        <p:nvPr/>
      </p:nvGrpSpPr>
      <p:grpSpPr>
        <a:xfrm>
          <a:off x="0" y="0"/>
          <a:ext cx="0" cy="0"/>
          <a:chOff x="0" y="0"/>
          <a:chExt cx="0" cy="0"/>
        </a:xfrm>
      </p:grpSpPr>
      <p:sp>
        <p:nvSpPr>
          <p:cNvPr id="699" name="Google Shape;699;g4dfce81f19_0_45:notes">
            <a:extLst>
              <a:ext uri="{FF2B5EF4-FFF2-40B4-BE49-F238E27FC236}">
                <a16:creationId xmlns:a16="http://schemas.microsoft.com/office/drawing/2014/main" id="{8E33571A-1FF9-2321-B1FF-20F76A4EC2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4dfce81f19_0_45:notes">
            <a:extLst>
              <a:ext uri="{FF2B5EF4-FFF2-40B4-BE49-F238E27FC236}">
                <a16:creationId xmlns:a16="http://schemas.microsoft.com/office/drawing/2014/main" id="{2C90283C-7C65-6066-6805-5A4A87B1A2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716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a:extLst>
            <a:ext uri="{FF2B5EF4-FFF2-40B4-BE49-F238E27FC236}">
              <a16:creationId xmlns:a16="http://schemas.microsoft.com/office/drawing/2014/main" id="{737DA88F-CF39-C5F4-7A4A-4A444D4AA3A4}"/>
            </a:ext>
          </a:extLst>
        </p:cNvPr>
        <p:cNvGrpSpPr/>
        <p:nvPr/>
      </p:nvGrpSpPr>
      <p:grpSpPr>
        <a:xfrm>
          <a:off x="0" y="0"/>
          <a:ext cx="0" cy="0"/>
          <a:chOff x="0" y="0"/>
          <a:chExt cx="0" cy="0"/>
        </a:xfrm>
      </p:grpSpPr>
      <p:sp>
        <p:nvSpPr>
          <p:cNvPr id="699" name="Google Shape;699;g4dfce81f19_0_45:notes">
            <a:extLst>
              <a:ext uri="{FF2B5EF4-FFF2-40B4-BE49-F238E27FC236}">
                <a16:creationId xmlns:a16="http://schemas.microsoft.com/office/drawing/2014/main" id="{8A487BA9-D376-9DEE-07EA-775F9CAEBE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4dfce81f19_0_45:notes">
            <a:extLst>
              <a:ext uri="{FF2B5EF4-FFF2-40B4-BE49-F238E27FC236}">
                <a16:creationId xmlns:a16="http://schemas.microsoft.com/office/drawing/2014/main" id="{BF6EF604-534B-9640-2406-2C6CD6798C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908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a:extLst>
            <a:ext uri="{FF2B5EF4-FFF2-40B4-BE49-F238E27FC236}">
              <a16:creationId xmlns:a16="http://schemas.microsoft.com/office/drawing/2014/main" id="{BAF8C7BF-9883-AFD9-A9DE-7BCEDDFF8827}"/>
            </a:ext>
          </a:extLst>
        </p:cNvPr>
        <p:cNvGrpSpPr/>
        <p:nvPr/>
      </p:nvGrpSpPr>
      <p:grpSpPr>
        <a:xfrm>
          <a:off x="0" y="0"/>
          <a:ext cx="0" cy="0"/>
          <a:chOff x="0" y="0"/>
          <a:chExt cx="0" cy="0"/>
        </a:xfrm>
      </p:grpSpPr>
      <p:sp>
        <p:nvSpPr>
          <p:cNvPr id="699" name="Google Shape;699;g4dfce81f19_0_45:notes">
            <a:extLst>
              <a:ext uri="{FF2B5EF4-FFF2-40B4-BE49-F238E27FC236}">
                <a16:creationId xmlns:a16="http://schemas.microsoft.com/office/drawing/2014/main" id="{0C76D55D-E43A-7B7E-C980-4123F1FA35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4dfce81f19_0_45:notes">
            <a:extLst>
              <a:ext uri="{FF2B5EF4-FFF2-40B4-BE49-F238E27FC236}">
                <a16:creationId xmlns:a16="http://schemas.microsoft.com/office/drawing/2014/main" id="{17F0BE61-0FEC-84FB-B546-D2231B5784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012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a:extLst>
            <a:ext uri="{FF2B5EF4-FFF2-40B4-BE49-F238E27FC236}">
              <a16:creationId xmlns:a16="http://schemas.microsoft.com/office/drawing/2014/main" id="{18A51A83-9539-8FC4-B501-961FABA47828}"/>
            </a:ext>
          </a:extLst>
        </p:cNvPr>
        <p:cNvGrpSpPr/>
        <p:nvPr/>
      </p:nvGrpSpPr>
      <p:grpSpPr>
        <a:xfrm>
          <a:off x="0" y="0"/>
          <a:ext cx="0" cy="0"/>
          <a:chOff x="0" y="0"/>
          <a:chExt cx="0" cy="0"/>
        </a:xfrm>
      </p:grpSpPr>
      <p:sp>
        <p:nvSpPr>
          <p:cNvPr id="699" name="Google Shape;699;g4dfce81f19_0_45:notes">
            <a:extLst>
              <a:ext uri="{FF2B5EF4-FFF2-40B4-BE49-F238E27FC236}">
                <a16:creationId xmlns:a16="http://schemas.microsoft.com/office/drawing/2014/main" id="{5C940F4C-B931-8D69-C8CB-E730A79E70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4dfce81f19_0_45:notes">
            <a:extLst>
              <a:ext uri="{FF2B5EF4-FFF2-40B4-BE49-F238E27FC236}">
                <a16:creationId xmlns:a16="http://schemas.microsoft.com/office/drawing/2014/main" id="{4C81DED6-E324-093E-06FC-18711DE85A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0454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2839231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625527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7072391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7513368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3859949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0311495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3480795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457225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6541583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12"/>
        <p:cNvGrpSpPr/>
        <p:nvPr/>
      </p:nvGrpSpPr>
      <p:grpSpPr>
        <a:xfrm>
          <a:off x="0" y="0"/>
          <a:ext cx="0" cy="0"/>
          <a:chOff x="0" y="0"/>
          <a:chExt cx="0" cy="0"/>
        </a:xfrm>
      </p:grpSpPr>
      <p:sp>
        <p:nvSpPr>
          <p:cNvPr id="113" name="Google Shape;11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4" name="Google Shape;114;p5"/>
          <p:cNvSpPr txBox="1">
            <a:spLocks noGrp="1"/>
          </p:cNvSpPr>
          <p:nvPr>
            <p:ph type="subTitle" idx="1"/>
          </p:nvPr>
        </p:nvSpPr>
        <p:spPr>
          <a:xfrm>
            <a:off x="4679150" y="2453574"/>
            <a:ext cx="3384300" cy="11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 name="Google Shape;115;p5"/>
          <p:cNvSpPr txBox="1">
            <a:spLocks noGrp="1"/>
          </p:cNvSpPr>
          <p:nvPr>
            <p:ph type="subTitle" idx="2"/>
          </p:nvPr>
        </p:nvSpPr>
        <p:spPr>
          <a:xfrm>
            <a:off x="1080525" y="2453574"/>
            <a:ext cx="3384300" cy="11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5"/>
          <p:cNvSpPr txBox="1">
            <a:spLocks noGrp="1"/>
          </p:cNvSpPr>
          <p:nvPr>
            <p:ph type="subTitle" idx="3"/>
          </p:nvPr>
        </p:nvSpPr>
        <p:spPr>
          <a:xfrm>
            <a:off x="1080536" y="1817200"/>
            <a:ext cx="3384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7" name="Google Shape;117;p5"/>
          <p:cNvSpPr txBox="1">
            <a:spLocks noGrp="1"/>
          </p:cNvSpPr>
          <p:nvPr>
            <p:ph type="subTitle" idx="4"/>
          </p:nvPr>
        </p:nvSpPr>
        <p:spPr>
          <a:xfrm>
            <a:off x="4679164" y="1817200"/>
            <a:ext cx="3384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extLst>
      <p:ext uri="{BB962C8B-B14F-4D97-AF65-F5344CB8AC3E}">
        <p14:creationId xmlns:p14="http://schemas.microsoft.com/office/powerpoint/2010/main" val="246898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844630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en-US"/>
              <a:t>Click to edit Master title style</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1401929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248382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85346" y="2184174"/>
            <a:ext cx="3830406"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184174"/>
            <a:ext cx="3821518"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2881361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0176064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74761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en-US"/>
              <a:t>Click to edit Master title style</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6484799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99979397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dirty="0"/>
              <a:pPr/>
              <a:t>9/2/2025</a:t>
            </a:fld>
            <a:endParaRPr lang="en-US" dirty="0"/>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17059324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Lst>
  <p:hf hdr="0" ftr="0" dt="0"/>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3" name="Title 2">
            <a:extLst>
              <a:ext uri="{FF2B5EF4-FFF2-40B4-BE49-F238E27FC236}">
                <a16:creationId xmlns:a16="http://schemas.microsoft.com/office/drawing/2014/main" id="{A9F2E980-3842-2134-E75A-3C237E1C8012}"/>
              </a:ext>
            </a:extLst>
          </p:cNvPr>
          <p:cNvSpPr>
            <a:spLocks noGrp="1"/>
          </p:cNvSpPr>
          <p:nvPr>
            <p:ph type="ctrTitle"/>
          </p:nvPr>
        </p:nvSpPr>
        <p:spPr>
          <a:xfrm>
            <a:off x="321733" y="2895600"/>
            <a:ext cx="8822267" cy="1464052"/>
          </a:xfrm>
        </p:spPr>
        <p:txBody>
          <a:bodyPr/>
          <a:lstStyle/>
          <a:p>
            <a:pPr>
              <a:lnSpc>
                <a:spcPts val="4800"/>
              </a:lnSpc>
            </a:pPr>
            <a:r>
              <a:rPr lang="en-US" sz="4000" dirty="0">
                <a:solidFill>
                  <a:schemeClr val="tx1"/>
                </a:solidFill>
                <a:latin typeface="Prompt Medium" pitchFamily="34" charset="0"/>
                <a:ea typeface="Prompt Medium" pitchFamily="34" charset="-122"/>
                <a:cs typeface="Prompt Medium" pitchFamily="34" charset="-120"/>
              </a:rPr>
              <a:t>Web Development: Frontend vs. Backend Technologies</a:t>
            </a:r>
            <a:endParaRPr lang="en-US" sz="4000" dirty="0">
              <a:solidFill>
                <a:schemeClr val="tx1"/>
              </a:solidFill>
            </a:endParaRPr>
          </a:p>
        </p:txBody>
      </p:sp>
      <p:pic>
        <p:nvPicPr>
          <p:cNvPr id="2" name="Image 0" descr="preencoded.png">
            <a:extLst>
              <a:ext uri="{FF2B5EF4-FFF2-40B4-BE49-F238E27FC236}">
                <a16:creationId xmlns:a16="http://schemas.microsoft.com/office/drawing/2014/main" id="{5566CA3A-F98A-6CE0-C805-6ED9F26232B3}"/>
              </a:ext>
            </a:extLst>
          </p:cNvPr>
          <p:cNvPicPr>
            <a:picLocks noChangeAspect="1"/>
          </p:cNvPicPr>
          <p:nvPr/>
        </p:nvPicPr>
        <p:blipFill>
          <a:blip r:embed="rId3"/>
          <a:stretch>
            <a:fillRect/>
          </a:stretch>
        </p:blipFill>
        <p:spPr>
          <a:xfrm>
            <a:off x="-1" y="0"/>
            <a:ext cx="9144001" cy="2895600"/>
          </a:xfrm>
          <a:prstGeom prst="rect">
            <a:avLst/>
          </a:prstGeom>
        </p:spPr>
      </p:pic>
      <p:sp>
        <p:nvSpPr>
          <p:cNvPr id="4" name="Text 1">
            <a:extLst>
              <a:ext uri="{FF2B5EF4-FFF2-40B4-BE49-F238E27FC236}">
                <a16:creationId xmlns:a16="http://schemas.microsoft.com/office/drawing/2014/main" id="{9CEEE54B-17E2-10AB-AA0F-41AF609DCCB3}"/>
              </a:ext>
            </a:extLst>
          </p:cNvPr>
          <p:cNvSpPr/>
          <p:nvPr/>
        </p:nvSpPr>
        <p:spPr>
          <a:xfrm>
            <a:off x="5571068" y="4651072"/>
            <a:ext cx="3572932" cy="424695"/>
          </a:xfrm>
          <a:prstGeom prst="rect">
            <a:avLst/>
          </a:prstGeom>
          <a:noFill/>
          <a:ln/>
        </p:spPr>
        <p:txBody>
          <a:bodyPr wrap="square" lIns="0" tIns="0" rIns="0" bIns="0" rtlCol="0" anchor="t"/>
          <a:lstStyle/>
          <a:p>
            <a:pPr marL="0" indent="0" algn="ctr">
              <a:lnSpc>
                <a:spcPts val="2750"/>
              </a:lnSpc>
              <a:buNone/>
            </a:pPr>
            <a:r>
              <a:rPr lang="en-US" sz="1700" b="1" dirty="0">
                <a:latin typeface="Mukta Light" pitchFamily="34" charset="0"/>
                <a:ea typeface="Mukta Light" pitchFamily="34" charset="-122"/>
                <a:cs typeface="Mukta Light" pitchFamily="34" charset="-120"/>
              </a:rPr>
              <a:t>Presented by : Karan Songara</a:t>
            </a:r>
            <a:endParaRPr lang="en-US" sz="17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1">
          <a:extLst>
            <a:ext uri="{FF2B5EF4-FFF2-40B4-BE49-F238E27FC236}">
              <a16:creationId xmlns:a16="http://schemas.microsoft.com/office/drawing/2014/main" id="{B6E6E551-CE3F-23A9-C611-21DA85821A28}"/>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B9ECC4A5-0A1E-E1EE-D527-B23AA7920BD0}"/>
              </a:ext>
            </a:extLst>
          </p:cNvPr>
          <p:cNvSpPr>
            <a:spLocks noGrp="1"/>
          </p:cNvSpPr>
          <p:nvPr>
            <p:ph type="title"/>
          </p:nvPr>
        </p:nvSpPr>
        <p:spPr>
          <a:xfrm>
            <a:off x="720000" y="1051683"/>
            <a:ext cx="7704000" cy="1668533"/>
          </a:xfrm>
        </p:spPr>
        <p:txBody>
          <a:bodyPr/>
          <a:lstStyle/>
          <a:p>
            <a:r>
              <a:rPr lang="en-US" sz="9600" dirty="0"/>
              <a:t>THANK YOU</a:t>
            </a:r>
            <a:endParaRPr lang="en-IN" sz="9600" dirty="0"/>
          </a:p>
        </p:txBody>
      </p:sp>
    </p:spTree>
    <p:extLst>
      <p:ext uri="{BB962C8B-B14F-4D97-AF65-F5344CB8AC3E}">
        <p14:creationId xmlns:p14="http://schemas.microsoft.com/office/powerpoint/2010/main" val="259214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1">
          <a:extLst>
            <a:ext uri="{FF2B5EF4-FFF2-40B4-BE49-F238E27FC236}">
              <a16:creationId xmlns:a16="http://schemas.microsoft.com/office/drawing/2014/main" id="{A93E86B8-8A36-589B-E9E5-ADC6A6A426D1}"/>
            </a:ext>
          </a:extLst>
        </p:cNvPr>
        <p:cNvGrpSpPr/>
        <p:nvPr/>
      </p:nvGrpSpPr>
      <p:grpSpPr>
        <a:xfrm>
          <a:off x="0" y="0"/>
          <a:ext cx="0" cy="0"/>
          <a:chOff x="0" y="0"/>
          <a:chExt cx="0" cy="0"/>
        </a:xfrm>
      </p:grpSpPr>
      <p:sp>
        <p:nvSpPr>
          <p:cNvPr id="28" name="Text 0">
            <a:extLst>
              <a:ext uri="{FF2B5EF4-FFF2-40B4-BE49-F238E27FC236}">
                <a16:creationId xmlns:a16="http://schemas.microsoft.com/office/drawing/2014/main" id="{8F82A9AC-D0DE-4A50-7F07-87CC45A445B8}"/>
              </a:ext>
            </a:extLst>
          </p:cNvPr>
          <p:cNvSpPr/>
          <p:nvPr/>
        </p:nvSpPr>
        <p:spPr>
          <a:xfrm>
            <a:off x="470773" y="497595"/>
            <a:ext cx="8202454" cy="611981"/>
          </a:xfrm>
          <a:prstGeom prst="rect">
            <a:avLst/>
          </a:prstGeom>
          <a:noFill/>
          <a:ln/>
        </p:spPr>
        <p:txBody>
          <a:bodyPr wrap="none" lIns="0" tIns="0" rIns="0" bIns="0" rtlCol="0" anchor="t"/>
          <a:lstStyle/>
          <a:p>
            <a:pPr marL="0" indent="0" algn="ctr">
              <a:lnSpc>
                <a:spcPts val="4800"/>
              </a:lnSpc>
              <a:buNone/>
            </a:pPr>
            <a:r>
              <a:rPr lang="en-US" sz="3200" dirty="0">
                <a:latin typeface="Prompt Medium" pitchFamily="34" charset="0"/>
                <a:ea typeface="Prompt Medium" pitchFamily="34" charset="-122"/>
                <a:cs typeface="Prompt Medium" pitchFamily="34" charset="-120"/>
              </a:rPr>
              <a:t>Introduction to Web Development</a:t>
            </a:r>
            <a:endParaRPr lang="en-US" sz="3200" dirty="0"/>
          </a:p>
        </p:txBody>
      </p:sp>
      <p:sp>
        <p:nvSpPr>
          <p:cNvPr id="31" name="Text 1">
            <a:extLst>
              <a:ext uri="{FF2B5EF4-FFF2-40B4-BE49-F238E27FC236}">
                <a16:creationId xmlns:a16="http://schemas.microsoft.com/office/drawing/2014/main" id="{39CCF866-FA5C-DE15-E2BD-B9C810EAD06C}"/>
              </a:ext>
            </a:extLst>
          </p:cNvPr>
          <p:cNvSpPr/>
          <p:nvPr/>
        </p:nvSpPr>
        <p:spPr>
          <a:xfrm>
            <a:off x="643600" y="1635578"/>
            <a:ext cx="7660856" cy="1872343"/>
          </a:xfrm>
          <a:prstGeom prst="rect">
            <a:avLst/>
          </a:prstGeom>
          <a:noFill/>
          <a:ln/>
        </p:spPr>
        <p:txBody>
          <a:bodyPr wrap="square" lIns="0" tIns="0" rIns="0" bIns="0" rtlCol="0" anchor="t"/>
          <a:lstStyle/>
          <a:p>
            <a:pPr marL="0" indent="0" algn="ctr">
              <a:lnSpc>
                <a:spcPts val="2750"/>
              </a:lnSpc>
              <a:buNone/>
            </a:pPr>
            <a:r>
              <a:rPr lang="en-US" sz="1700" dirty="0">
                <a:latin typeface="Mukta Light" pitchFamily="34" charset="0"/>
                <a:ea typeface="Mukta Light" pitchFamily="34" charset="-122"/>
                <a:cs typeface="Mukta Light" pitchFamily="34" charset="-120"/>
              </a:rPr>
              <a:t>Web development is the intricate process of building the digital experiences users engage with every single day. From responsive websites to dynamic web applications, it's the invisible architecture behind our online world. This vast field is primarily segmented into two core areas, each with unique responsibilities and skill sets.</a:t>
            </a:r>
            <a:endParaRPr lang="en-US" sz="1700" dirty="0"/>
          </a:p>
        </p:txBody>
      </p:sp>
    </p:spTree>
    <p:extLst>
      <p:ext uri="{BB962C8B-B14F-4D97-AF65-F5344CB8AC3E}">
        <p14:creationId xmlns:p14="http://schemas.microsoft.com/office/powerpoint/2010/main" val="220657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1">
          <a:extLst>
            <a:ext uri="{FF2B5EF4-FFF2-40B4-BE49-F238E27FC236}">
              <a16:creationId xmlns:a16="http://schemas.microsoft.com/office/drawing/2014/main" id="{9BB5889E-C99E-CD7D-A782-03DA436D1E22}"/>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FD5F84F9-0B73-F997-E210-747A7AF4A0C4}"/>
              </a:ext>
            </a:extLst>
          </p:cNvPr>
          <p:cNvPicPr>
            <a:picLocks noChangeAspect="1"/>
          </p:cNvPicPr>
          <p:nvPr/>
        </p:nvPicPr>
        <p:blipFill>
          <a:blip r:embed="rId3"/>
          <a:stretch>
            <a:fillRect/>
          </a:stretch>
        </p:blipFill>
        <p:spPr>
          <a:xfrm>
            <a:off x="5910943" y="0"/>
            <a:ext cx="3233057" cy="5143500"/>
          </a:xfrm>
          <a:prstGeom prst="rect">
            <a:avLst/>
          </a:prstGeom>
        </p:spPr>
      </p:pic>
      <p:sp>
        <p:nvSpPr>
          <p:cNvPr id="8" name="Text 0">
            <a:extLst>
              <a:ext uri="{FF2B5EF4-FFF2-40B4-BE49-F238E27FC236}">
                <a16:creationId xmlns:a16="http://schemas.microsoft.com/office/drawing/2014/main" id="{B503A2E9-C29E-FB00-5475-57E95617EBB3}"/>
              </a:ext>
            </a:extLst>
          </p:cNvPr>
          <p:cNvSpPr/>
          <p:nvPr/>
        </p:nvSpPr>
        <p:spPr>
          <a:xfrm>
            <a:off x="1158067" y="101509"/>
            <a:ext cx="3563626" cy="1161234"/>
          </a:xfrm>
          <a:prstGeom prst="rect">
            <a:avLst/>
          </a:prstGeom>
          <a:noFill/>
          <a:ln/>
        </p:spPr>
        <p:txBody>
          <a:bodyPr wrap="square" lIns="0" tIns="0" rIns="0" bIns="0" rtlCol="0" anchor="t"/>
          <a:lstStyle/>
          <a:p>
            <a:pPr marL="0" indent="0" algn="ctr">
              <a:lnSpc>
                <a:spcPts val="4800"/>
              </a:lnSpc>
              <a:buNone/>
            </a:pPr>
            <a:r>
              <a:rPr lang="en-US" sz="3200" dirty="0">
                <a:solidFill>
                  <a:schemeClr val="tx1"/>
                </a:solidFill>
                <a:latin typeface="Prompt Medium" pitchFamily="34" charset="0"/>
                <a:ea typeface="Prompt Medium" pitchFamily="34" charset="-122"/>
                <a:cs typeface="Prompt Medium" pitchFamily="34" charset="-120"/>
              </a:rPr>
              <a:t>What is Frontend Development?</a:t>
            </a:r>
            <a:endParaRPr lang="en-US" sz="3200" dirty="0">
              <a:solidFill>
                <a:schemeClr val="tx1"/>
              </a:solidFill>
            </a:endParaRPr>
          </a:p>
        </p:txBody>
      </p:sp>
      <p:sp>
        <p:nvSpPr>
          <p:cNvPr id="9" name="Text 1">
            <a:extLst>
              <a:ext uri="{FF2B5EF4-FFF2-40B4-BE49-F238E27FC236}">
                <a16:creationId xmlns:a16="http://schemas.microsoft.com/office/drawing/2014/main" id="{E5D7B6DD-8A65-C1CB-CC11-F8E7F557EA3F}"/>
              </a:ext>
            </a:extLst>
          </p:cNvPr>
          <p:cNvSpPr/>
          <p:nvPr/>
        </p:nvSpPr>
        <p:spPr>
          <a:xfrm>
            <a:off x="95819" y="1416384"/>
            <a:ext cx="5688124" cy="1936416"/>
          </a:xfrm>
          <a:prstGeom prst="rect">
            <a:avLst/>
          </a:prstGeom>
          <a:noFill/>
          <a:ln/>
        </p:spPr>
        <p:txBody>
          <a:bodyPr wrap="square" lIns="0" tIns="0" rIns="0" bIns="0" rtlCol="0" anchor="t"/>
          <a:lstStyle/>
          <a:p>
            <a:pPr marL="0" indent="0" algn="ctr">
              <a:lnSpc>
                <a:spcPts val="2750"/>
              </a:lnSpc>
              <a:buNone/>
            </a:pPr>
            <a:r>
              <a:rPr lang="en-US" sz="1700" dirty="0">
                <a:solidFill>
                  <a:schemeClr val="tx1"/>
                </a:solidFill>
                <a:latin typeface="Mukta Light" pitchFamily="34" charset="0"/>
                <a:ea typeface="Mukta Light" pitchFamily="34" charset="-122"/>
                <a:cs typeface="Mukta Light" pitchFamily="34" charset="-120"/>
              </a:rPr>
              <a:t>Frontend development, also known as client-side development, is all about creating the visual and interactive elements that users see and engage with directly in their web browser.</a:t>
            </a:r>
            <a:endParaRPr lang="en-US" sz="1700" dirty="0">
              <a:solidFill>
                <a:schemeClr val="tx1"/>
              </a:solidFill>
            </a:endParaRPr>
          </a:p>
        </p:txBody>
      </p:sp>
      <p:sp>
        <p:nvSpPr>
          <p:cNvPr id="10" name="Text 1">
            <a:extLst>
              <a:ext uri="{FF2B5EF4-FFF2-40B4-BE49-F238E27FC236}">
                <a16:creationId xmlns:a16="http://schemas.microsoft.com/office/drawing/2014/main" id="{85074BA9-C75B-8A10-85C9-4C6D3686CEF7}"/>
              </a:ext>
            </a:extLst>
          </p:cNvPr>
          <p:cNvSpPr/>
          <p:nvPr/>
        </p:nvSpPr>
        <p:spPr>
          <a:xfrm>
            <a:off x="113593" y="3506441"/>
            <a:ext cx="5652575" cy="1386687"/>
          </a:xfrm>
          <a:prstGeom prst="rect">
            <a:avLst/>
          </a:prstGeom>
          <a:noFill/>
          <a:ln/>
        </p:spPr>
        <p:txBody>
          <a:bodyPr wrap="square" lIns="0" tIns="0" rIns="0" bIns="0" rtlCol="0" anchor="t"/>
          <a:lstStyle/>
          <a:p>
            <a:pPr algn="ctr">
              <a:lnSpc>
                <a:spcPct val="150000"/>
              </a:lnSpc>
            </a:pPr>
            <a:r>
              <a:rPr lang="en-US" sz="1700" b="1" dirty="0">
                <a:solidFill>
                  <a:schemeClr val="tx1"/>
                </a:solidFill>
                <a:latin typeface="Mukta Light" pitchFamily="34" charset="0"/>
                <a:ea typeface="Mukta Light" pitchFamily="34" charset="-122"/>
                <a:cs typeface="Mukta Light" pitchFamily="34" charset="-120"/>
              </a:rPr>
              <a:t>HTML (Hypertext Markup Language)</a:t>
            </a:r>
          </a:p>
          <a:p>
            <a:pPr algn="ctr">
              <a:lnSpc>
                <a:spcPct val="150000"/>
              </a:lnSpc>
            </a:pPr>
            <a:r>
              <a:rPr lang="en-US" sz="1700" b="1" dirty="0">
                <a:solidFill>
                  <a:schemeClr val="tx1"/>
                </a:solidFill>
                <a:latin typeface="Mukta Light" pitchFamily="34" charset="0"/>
                <a:ea typeface="Mukta Light" pitchFamily="34" charset="-122"/>
                <a:cs typeface="Mukta Light" pitchFamily="34" charset="-120"/>
              </a:rPr>
              <a:t>CSS (Cascading Style Sheets)</a:t>
            </a:r>
          </a:p>
          <a:p>
            <a:pPr algn="ctr">
              <a:lnSpc>
                <a:spcPct val="150000"/>
              </a:lnSpc>
            </a:pPr>
            <a:r>
              <a:rPr lang="en-US" sz="1700" b="1" dirty="0">
                <a:solidFill>
                  <a:schemeClr val="tx1"/>
                </a:solidFill>
                <a:latin typeface="Mukta Light" pitchFamily="34" charset="0"/>
                <a:ea typeface="Mukta Light" pitchFamily="34" charset="-122"/>
                <a:cs typeface="Mukta Light" pitchFamily="34" charset="-120"/>
              </a:rPr>
              <a:t>JavaScript</a:t>
            </a:r>
            <a:endParaRPr lang="en-US" sz="1700" dirty="0">
              <a:solidFill>
                <a:schemeClr val="tx1"/>
              </a:solidFill>
            </a:endParaRPr>
          </a:p>
        </p:txBody>
      </p:sp>
    </p:spTree>
    <p:extLst>
      <p:ext uri="{BB962C8B-B14F-4D97-AF65-F5344CB8AC3E}">
        <p14:creationId xmlns:p14="http://schemas.microsoft.com/office/powerpoint/2010/main" val="352283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1">
          <a:extLst>
            <a:ext uri="{FF2B5EF4-FFF2-40B4-BE49-F238E27FC236}">
              <a16:creationId xmlns:a16="http://schemas.microsoft.com/office/drawing/2014/main" id="{453F2FF8-5ACC-C4ED-0A1B-AA6E0CC1A2AA}"/>
            </a:ext>
          </a:extLst>
        </p:cNvPr>
        <p:cNvGrpSpPr/>
        <p:nvPr/>
      </p:nvGrpSpPr>
      <p:grpSpPr>
        <a:xfrm>
          <a:off x="0" y="0"/>
          <a:ext cx="0" cy="0"/>
          <a:chOff x="0" y="0"/>
          <a:chExt cx="0" cy="0"/>
        </a:xfrm>
      </p:grpSpPr>
      <p:sp>
        <p:nvSpPr>
          <p:cNvPr id="11" name="Text 0">
            <a:extLst>
              <a:ext uri="{FF2B5EF4-FFF2-40B4-BE49-F238E27FC236}">
                <a16:creationId xmlns:a16="http://schemas.microsoft.com/office/drawing/2014/main" id="{4F21D4ED-B704-146C-791C-212C4D3488AA}"/>
              </a:ext>
            </a:extLst>
          </p:cNvPr>
          <p:cNvSpPr/>
          <p:nvPr/>
        </p:nvSpPr>
        <p:spPr>
          <a:xfrm>
            <a:off x="609659" y="175549"/>
            <a:ext cx="7924681" cy="488513"/>
          </a:xfrm>
          <a:prstGeom prst="rect">
            <a:avLst/>
          </a:prstGeom>
          <a:noFill/>
          <a:ln/>
        </p:spPr>
        <p:txBody>
          <a:bodyPr wrap="none" lIns="0" tIns="0" rIns="0" bIns="0" rtlCol="0" anchor="t"/>
          <a:lstStyle/>
          <a:p>
            <a:pPr marL="0" indent="0" algn="l">
              <a:lnSpc>
                <a:spcPts val="3800"/>
              </a:lnSpc>
              <a:buNone/>
            </a:pPr>
            <a:r>
              <a:rPr lang="en-US" sz="3050" dirty="0">
                <a:latin typeface="Prompt Medium" pitchFamily="34" charset="0"/>
                <a:ea typeface="Prompt Medium" pitchFamily="34" charset="-122"/>
                <a:cs typeface="Prompt Medium" pitchFamily="34" charset="-120"/>
              </a:rPr>
              <a:t>Popular Frontend Frameworks &amp; Libraries</a:t>
            </a:r>
            <a:endParaRPr lang="en-US" sz="3050" dirty="0"/>
          </a:p>
        </p:txBody>
      </p:sp>
      <p:sp>
        <p:nvSpPr>
          <p:cNvPr id="12" name="Shape 2">
            <a:extLst>
              <a:ext uri="{FF2B5EF4-FFF2-40B4-BE49-F238E27FC236}">
                <a16:creationId xmlns:a16="http://schemas.microsoft.com/office/drawing/2014/main" id="{B07B276B-EB49-21DA-9AF6-6D5E9F8EB6B7}"/>
              </a:ext>
            </a:extLst>
          </p:cNvPr>
          <p:cNvSpPr/>
          <p:nvPr/>
        </p:nvSpPr>
        <p:spPr>
          <a:xfrm>
            <a:off x="541924" y="961126"/>
            <a:ext cx="3868460" cy="1680474"/>
          </a:xfrm>
          <a:prstGeom prst="roundRect">
            <a:avLst>
              <a:gd name="adj" fmla="val 2948"/>
            </a:avLst>
          </a:prstGeom>
          <a:solidFill>
            <a:srgbClr val="0B0C23">
              <a:alpha val="95000"/>
            </a:srgbClr>
          </a:solidFill>
          <a:ln w="22860">
            <a:solidFill>
              <a:srgbClr val="6D4562"/>
            </a:solidFill>
            <a:prstDash val="solid"/>
          </a:ln>
        </p:spPr>
      </p:sp>
      <p:sp>
        <p:nvSpPr>
          <p:cNvPr id="17" name="Text 5">
            <a:extLst>
              <a:ext uri="{FF2B5EF4-FFF2-40B4-BE49-F238E27FC236}">
                <a16:creationId xmlns:a16="http://schemas.microsoft.com/office/drawing/2014/main" id="{65D5D7CF-DFDE-E0C8-CB1A-E0F08F63EC5E}"/>
              </a:ext>
            </a:extLst>
          </p:cNvPr>
          <p:cNvSpPr/>
          <p:nvPr/>
        </p:nvSpPr>
        <p:spPr>
          <a:xfrm>
            <a:off x="1499008" y="1126805"/>
            <a:ext cx="1954292" cy="244197"/>
          </a:xfrm>
          <a:prstGeom prst="rect">
            <a:avLst/>
          </a:prstGeom>
          <a:noFill/>
          <a:ln/>
        </p:spPr>
        <p:txBody>
          <a:bodyPr wrap="none" lIns="0" tIns="0" rIns="0" bIns="0" rtlCol="0" anchor="t"/>
          <a:lstStyle/>
          <a:p>
            <a:pPr marL="0" indent="0" algn="ctr">
              <a:lnSpc>
                <a:spcPts val="1900"/>
              </a:lnSpc>
              <a:buNone/>
            </a:pPr>
            <a:r>
              <a:rPr lang="en-US" sz="1500" dirty="0">
                <a:latin typeface="Prompt Medium" pitchFamily="34" charset="0"/>
                <a:ea typeface="Prompt Medium" pitchFamily="34" charset="-122"/>
                <a:cs typeface="Prompt Medium" pitchFamily="34" charset="-120"/>
              </a:rPr>
              <a:t>React</a:t>
            </a:r>
            <a:endParaRPr lang="en-US" sz="1500" dirty="0"/>
          </a:p>
        </p:txBody>
      </p:sp>
      <p:sp>
        <p:nvSpPr>
          <p:cNvPr id="18" name="Text 6">
            <a:extLst>
              <a:ext uri="{FF2B5EF4-FFF2-40B4-BE49-F238E27FC236}">
                <a16:creationId xmlns:a16="http://schemas.microsoft.com/office/drawing/2014/main" id="{65743322-DFCB-2716-8DD9-48E618E8A1FA}"/>
              </a:ext>
            </a:extLst>
          </p:cNvPr>
          <p:cNvSpPr/>
          <p:nvPr/>
        </p:nvSpPr>
        <p:spPr>
          <a:xfrm>
            <a:off x="819082" y="1379165"/>
            <a:ext cx="3314144" cy="883628"/>
          </a:xfrm>
          <a:prstGeom prst="rect">
            <a:avLst/>
          </a:prstGeom>
          <a:noFill/>
          <a:ln/>
        </p:spPr>
        <p:txBody>
          <a:bodyPr wrap="square" lIns="0" tIns="0" rIns="0" bIns="0" rtlCol="0" anchor="t"/>
          <a:lstStyle/>
          <a:p>
            <a:pPr marL="0" indent="0" algn="ctr">
              <a:lnSpc>
                <a:spcPts val="2200"/>
              </a:lnSpc>
              <a:buNone/>
            </a:pPr>
            <a:r>
              <a:rPr lang="en-US" sz="1000" dirty="0">
                <a:latin typeface="Mukta Light" pitchFamily="34" charset="0"/>
                <a:ea typeface="Mukta Light" pitchFamily="34" charset="-122"/>
                <a:cs typeface="Mukta Light" pitchFamily="34" charset="-120"/>
              </a:rPr>
              <a:t>A JavaScript library by Facebook for building dynamic user interfaces with reusable components. Known for its declarative views and efficient data rendering.</a:t>
            </a:r>
            <a:endParaRPr lang="en-US" sz="1000" dirty="0"/>
          </a:p>
        </p:txBody>
      </p:sp>
      <p:sp>
        <p:nvSpPr>
          <p:cNvPr id="19" name="Text 7">
            <a:extLst>
              <a:ext uri="{FF2B5EF4-FFF2-40B4-BE49-F238E27FC236}">
                <a16:creationId xmlns:a16="http://schemas.microsoft.com/office/drawing/2014/main" id="{AC3685CE-795E-7781-D873-DF1FE12F47FC}"/>
              </a:ext>
            </a:extLst>
          </p:cNvPr>
          <p:cNvSpPr/>
          <p:nvPr/>
        </p:nvSpPr>
        <p:spPr>
          <a:xfrm>
            <a:off x="1005348" y="2243229"/>
            <a:ext cx="2941611" cy="281345"/>
          </a:xfrm>
          <a:prstGeom prst="rect">
            <a:avLst/>
          </a:prstGeom>
          <a:noFill/>
          <a:ln/>
        </p:spPr>
        <p:txBody>
          <a:bodyPr wrap="none" lIns="0" tIns="0" rIns="0" bIns="0" rtlCol="0" anchor="t"/>
          <a:lstStyle/>
          <a:p>
            <a:pPr algn="ctr">
              <a:lnSpc>
                <a:spcPts val="2200"/>
              </a:lnSpc>
              <a:buSzPct val="100000"/>
            </a:pPr>
            <a:r>
              <a:rPr lang="en-US" sz="1000" b="1" dirty="0">
                <a:latin typeface="Mukta Light" pitchFamily="34" charset="0"/>
                <a:ea typeface="Mukta Light" pitchFamily="34" charset="-122"/>
                <a:cs typeface="Mukta Light" pitchFamily="34" charset="-120"/>
              </a:rPr>
              <a:t>Used by: Instagram, Discord, Bloomberg</a:t>
            </a:r>
            <a:endParaRPr lang="en-US" sz="1000" b="1" dirty="0"/>
          </a:p>
        </p:txBody>
      </p:sp>
      <p:sp>
        <p:nvSpPr>
          <p:cNvPr id="20" name="Shape 2">
            <a:extLst>
              <a:ext uri="{FF2B5EF4-FFF2-40B4-BE49-F238E27FC236}">
                <a16:creationId xmlns:a16="http://schemas.microsoft.com/office/drawing/2014/main" id="{243E0407-FEE8-371C-40A5-E124F6E5A699}"/>
              </a:ext>
            </a:extLst>
          </p:cNvPr>
          <p:cNvSpPr/>
          <p:nvPr/>
        </p:nvSpPr>
        <p:spPr>
          <a:xfrm>
            <a:off x="4728382" y="961126"/>
            <a:ext cx="3868460" cy="1680474"/>
          </a:xfrm>
          <a:prstGeom prst="roundRect">
            <a:avLst>
              <a:gd name="adj" fmla="val 2948"/>
            </a:avLst>
          </a:prstGeom>
          <a:solidFill>
            <a:srgbClr val="0B0C23">
              <a:alpha val="95000"/>
            </a:srgbClr>
          </a:solidFill>
          <a:ln w="22860">
            <a:solidFill>
              <a:srgbClr val="6D4562"/>
            </a:solidFill>
            <a:prstDash val="solid"/>
          </a:ln>
        </p:spPr>
      </p:sp>
      <p:sp>
        <p:nvSpPr>
          <p:cNvPr id="21" name="Text 5">
            <a:extLst>
              <a:ext uri="{FF2B5EF4-FFF2-40B4-BE49-F238E27FC236}">
                <a16:creationId xmlns:a16="http://schemas.microsoft.com/office/drawing/2014/main" id="{D2B246C9-9FCE-6D6B-DFE1-78CB3352393A}"/>
              </a:ext>
            </a:extLst>
          </p:cNvPr>
          <p:cNvSpPr/>
          <p:nvPr/>
        </p:nvSpPr>
        <p:spPr>
          <a:xfrm>
            <a:off x="5690700" y="1126805"/>
            <a:ext cx="1954292" cy="244197"/>
          </a:xfrm>
          <a:prstGeom prst="rect">
            <a:avLst/>
          </a:prstGeom>
          <a:noFill/>
          <a:ln/>
        </p:spPr>
        <p:txBody>
          <a:bodyPr wrap="none" lIns="0" tIns="0" rIns="0" bIns="0" rtlCol="0" anchor="t"/>
          <a:lstStyle/>
          <a:p>
            <a:pPr marL="0" indent="0" algn="ctr">
              <a:lnSpc>
                <a:spcPts val="1900"/>
              </a:lnSpc>
              <a:buNone/>
            </a:pPr>
            <a:r>
              <a:rPr lang="en-US" sz="1500" dirty="0">
                <a:latin typeface="Prompt Medium" pitchFamily="34" charset="0"/>
                <a:ea typeface="Prompt Medium" pitchFamily="34" charset="-122"/>
                <a:cs typeface="Prompt Medium" pitchFamily="34" charset="-120"/>
              </a:rPr>
              <a:t>Angular</a:t>
            </a:r>
            <a:endParaRPr lang="en-US" sz="1500" dirty="0"/>
          </a:p>
        </p:txBody>
      </p:sp>
      <p:sp>
        <p:nvSpPr>
          <p:cNvPr id="22" name="Text 6">
            <a:extLst>
              <a:ext uri="{FF2B5EF4-FFF2-40B4-BE49-F238E27FC236}">
                <a16:creationId xmlns:a16="http://schemas.microsoft.com/office/drawing/2014/main" id="{7250F5CE-108D-6138-4235-88E254585840}"/>
              </a:ext>
            </a:extLst>
          </p:cNvPr>
          <p:cNvSpPr/>
          <p:nvPr/>
        </p:nvSpPr>
        <p:spPr>
          <a:xfrm>
            <a:off x="5005540" y="1379165"/>
            <a:ext cx="3314144" cy="883628"/>
          </a:xfrm>
          <a:prstGeom prst="rect">
            <a:avLst/>
          </a:prstGeom>
          <a:noFill/>
          <a:ln/>
        </p:spPr>
        <p:txBody>
          <a:bodyPr wrap="square" lIns="0" tIns="0" rIns="0" bIns="0" rtlCol="0" anchor="t"/>
          <a:lstStyle/>
          <a:p>
            <a:pPr>
              <a:lnSpc>
                <a:spcPts val="2200"/>
              </a:lnSpc>
            </a:pPr>
            <a:r>
              <a:rPr lang="en-US" sz="1000" dirty="0">
                <a:latin typeface="Mukta Light" pitchFamily="34" charset="0"/>
                <a:ea typeface="Mukta Light" pitchFamily="34" charset="-122"/>
                <a:cs typeface="Mukta Light" pitchFamily="34" charset="-120"/>
              </a:rPr>
              <a:t>A comprehensive framework by Google, ideal for large-scale enterprise applications. Offers a structured approach with features like data binding and dependency injection.</a:t>
            </a:r>
            <a:endParaRPr lang="en-US" sz="1000" dirty="0"/>
          </a:p>
        </p:txBody>
      </p:sp>
      <p:sp>
        <p:nvSpPr>
          <p:cNvPr id="24" name="Text 7">
            <a:extLst>
              <a:ext uri="{FF2B5EF4-FFF2-40B4-BE49-F238E27FC236}">
                <a16:creationId xmlns:a16="http://schemas.microsoft.com/office/drawing/2014/main" id="{D85A455F-4C3A-6557-C0CD-2278A8E33102}"/>
              </a:ext>
            </a:extLst>
          </p:cNvPr>
          <p:cNvSpPr/>
          <p:nvPr/>
        </p:nvSpPr>
        <p:spPr>
          <a:xfrm>
            <a:off x="5205505" y="2221831"/>
            <a:ext cx="2941611" cy="281345"/>
          </a:xfrm>
          <a:prstGeom prst="rect">
            <a:avLst/>
          </a:prstGeom>
          <a:noFill/>
          <a:ln/>
        </p:spPr>
        <p:txBody>
          <a:bodyPr wrap="none" lIns="0" tIns="0" rIns="0" bIns="0" rtlCol="0" anchor="t"/>
          <a:lstStyle/>
          <a:p>
            <a:pPr algn="ctr">
              <a:lnSpc>
                <a:spcPts val="2200"/>
              </a:lnSpc>
              <a:buSzPct val="100000"/>
            </a:pPr>
            <a:r>
              <a:rPr lang="en-US" sz="1000" b="1" dirty="0">
                <a:latin typeface="Mukta Light" pitchFamily="34" charset="0"/>
                <a:ea typeface="Mukta Light" pitchFamily="34" charset="-122"/>
                <a:cs typeface="Mukta Light" pitchFamily="34" charset="-120"/>
              </a:rPr>
              <a:t>Used by: Microsoft Office, PayPal</a:t>
            </a:r>
            <a:endParaRPr lang="en-US" sz="1000" b="1" dirty="0"/>
          </a:p>
        </p:txBody>
      </p:sp>
      <p:sp>
        <p:nvSpPr>
          <p:cNvPr id="25" name="Shape 2">
            <a:extLst>
              <a:ext uri="{FF2B5EF4-FFF2-40B4-BE49-F238E27FC236}">
                <a16:creationId xmlns:a16="http://schemas.microsoft.com/office/drawing/2014/main" id="{254B827B-9FA3-D9E1-8751-1646430EF356}"/>
              </a:ext>
            </a:extLst>
          </p:cNvPr>
          <p:cNvSpPr/>
          <p:nvPr/>
        </p:nvSpPr>
        <p:spPr>
          <a:xfrm>
            <a:off x="541924" y="2995242"/>
            <a:ext cx="3868460" cy="1680474"/>
          </a:xfrm>
          <a:prstGeom prst="roundRect">
            <a:avLst>
              <a:gd name="adj" fmla="val 2948"/>
            </a:avLst>
          </a:prstGeom>
          <a:solidFill>
            <a:srgbClr val="0B0C23">
              <a:alpha val="95000"/>
            </a:srgbClr>
          </a:solidFill>
          <a:ln w="22860">
            <a:solidFill>
              <a:srgbClr val="6D4562"/>
            </a:solidFill>
            <a:prstDash val="solid"/>
          </a:ln>
        </p:spPr>
      </p:sp>
      <p:sp>
        <p:nvSpPr>
          <p:cNvPr id="26" name="Text 5">
            <a:extLst>
              <a:ext uri="{FF2B5EF4-FFF2-40B4-BE49-F238E27FC236}">
                <a16:creationId xmlns:a16="http://schemas.microsoft.com/office/drawing/2014/main" id="{993598DA-97C5-BB34-B2B6-850282FBEE3F}"/>
              </a:ext>
            </a:extLst>
          </p:cNvPr>
          <p:cNvSpPr/>
          <p:nvPr/>
        </p:nvSpPr>
        <p:spPr>
          <a:xfrm>
            <a:off x="1499008" y="3160921"/>
            <a:ext cx="1954292" cy="244197"/>
          </a:xfrm>
          <a:prstGeom prst="rect">
            <a:avLst/>
          </a:prstGeom>
          <a:noFill/>
          <a:ln/>
        </p:spPr>
        <p:txBody>
          <a:bodyPr wrap="none" lIns="0" tIns="0" rIns="0" bIns="0" rtlCol="0" anchor="t"/>
          <a:lstStyle/>
          <a:p>
            <a:pPr algn="ctr">
              <a:lnSpc>
                <a:spcPts val="1900"/>
              </a:lnSpc>
            </a:pPr>
            <a:r>
              <a:rPr lang="en-US" sz="1500" dirty="0">
                <a:latin typeface="Prompt Medium" pitchFamily="34" charset="0"/>
                <a:ea typeface="Prompt Medium" pitchFamily="34" charset="-122"/>
                <a:cs typeface="Prompt Medium" pitchFamily="34" charset="-120"/>
              </a:rPr>
              <a:t>Vue.js</a:t>
            </a:r>
            <a:endParaRPr lang="en-US" sz="1500" dirty="0"/>
          </a:p>
          <a:p>
            <a:pPr marL="0" indent="0" algn="ctr">
              <a:lnSpc>
                <a:spcPts val="1900"/>
              </a:lnSpc>
              <a:buNone/>
            </a:pPr>
            <a:endParaRPr lang="en-US" sz="1500" dirty="0"/>
          </a:p>
        </p:txBody>
      </p:sp>
      <p:sp>
        <p:nvSpPr>
          <p:cNvPr id="27" name="Text 6">
            <a:extLst>
              <a:ext uri="{FF2B5EF4-FFF2-40B4-BE49-F238E27FC236}">
                <a16:creationId xmlns:a16="http://schemas.microsoft.com/office/drawing/2014/main" id="{4CCA4FF0-96A7-75FA-759A-54585D7F5D97}"/>
              </a:ext>
            </a:extLst>
          </p:cNvPr>
          <p:cNvSpPr/>
          <p:nvPr/>
        </p:nvSpPr>
        <p:spPr>
          <a:xfrm>
            <a:off x="819082" y="3413281"/>
            <a:ext cx="3314144" cy="883628"/>
          </a:xfrm>
          <a:prstGeom prst="rect">
            <a:avLst/>
          </a:prstGeom>
          <a:noFill/>
          <a:ln/>
        </p:spPr>
        <p:txBody>
          <a:bodyPr wrap="square" lIns="0" tIns="0" rIns="0" bIns="0" rtlCol="0" anchor="t"/>
          <a:lstStyle/>
          <a:p>
            <a:pPr algn="ctr">
              <a:lnSpc>
                <a:spcPts val="2200"/>
              </a:lnSpc>
            </a:pPr>
            <a:r>
              <a:rPr lang="en-US" sz="1000" dirty="0">
                <a:latin typeface="Mukta Light" pitchFamily="34" charset="0"/>
                <a:ea typeface="Mukta Light" pitchFamily="34" charset="-122"/>
                <a:cs typeface="Mukta Light" pitchFamily="34" charset="-120"/>
              </a:rPr>
              <a:t>A progressive framework known for its simplicity and flexibility. It's lightweight, easy to learn, and highly adaptable for various project sizes.</a:t>
            </a:r>
            <a:endParaRPr lang="en-US" sz="1000" dirty="0"/>
          </a:p>
        </p:txBody>
      </p:sp>
      <p:sp>
        <p:nvSpPr>
          <p:cNvPr id="28" name="Text 7">
            <a:extLst>
              <a:ext uri="{FF2B5EF4-FFF2-40B4-BE49-F238E27FC236}">
                <a16:creationId xmlns:a16="http://schemas.microsoft.com/office/drawing/2014/main" id="{9DF19239-ED14-B40D-5A44-1EF12834C57E}"/>
              </a:ext>
            </a:extLst>
          </p:cNvPr>
          <p:cNvSpPr/>
          <p:nvPr/>
        </p:nvSpPr>
        <p:spPr>
          <a:xfrm>
            <a:off x="859921" y="4257780"/>
            <a:ext cx="2941611" cy="281345"/>
          </a:xfrm>
          <a:prstGeom prst="rect">
            <a:avLst/>
          </a:prstGeom>
          <a:noFill/>
          <a:ln/>
        </p:spPr>
        <p:txBody>
          <a:bodyPr wrap="none" lIns="0" tIns="0" rIns="0" bIns="0" rtlCol="0" anchor="t"/>
          <a:lstStyle/>
          <a:p>
            <a:pPr algn="ctr">
              <a:lnSpc>
                <a:spcPts val="2200"/>
              </a:lnSpc>
              <a:buSzPct val="100000"/>
            </a:pPr>
            <a:r>
              <a:rPr lang="en-US" sz="1000" b="1" dirty="0">
                <a:latin typeface="Mukta Light" pitchFamily="34" charset="0"/>
                <a:ea typeface="Mukta Light" pitchFamily="34" charset="-122"/>
                <a:cs typeface="Mukta Light" pitchFamily="34" charset="-120"/>
              </a:rPr>
              <a:t>Used by: Netflix, Adobe</a:t>
            </a:r>
            <a:endParaRPr lang="en-US" sz="1000" b="1" dirty="0"/>
          </a:p>
        </p:txBody>
      </p:sp>
      <p:sp>
        <p:nvSpPr>
          <p:cNvPr id="29" name="Shape 2">
            <a:extLst>
              <a:ext uri="{FF2B5EF4-FFF2-40B4-BE49-F238E27FC236}">
                <a16:creationId xmlns:a16="http://schemas.microsoft.com/office/drawing/2014/main" id="{F098F087-2682-A864-E875-5F4923CB44A5}"/>
              </a:ext>
            </a:extLst>
          </p:cNvPr>
          <p:cNvSpPr/>
          <p:nvPr/>
        </p:nvSpPr>
        <p:spPr>
          <a:xfrm>
            <a:off x="4742080" y="2995242"/>
            <a:ext cx="3868460" cy="1680474"/>
          </a:xfrm>
          <a:prstGeom prst="roundRect">
            <a:avLst>
              <a:gd name="adj" fmla="val 2948"/>
            </a:avLst>
          </a:prstGeom>
          <a:solidFill>
            <a:srgbClr val="0B0C23">
              <a:alpha val="95000"/>
            </a:srgbClr>
          </a:solidFill>
          <a:ln w="22860">
            <a:solidFill>
              <a:srgbClr val="6D4562"/>
            </a:solidFill>
            <a:prstDash val="solid"/>
          </a:ln>
        </p:spPr>
      </p:sp>
      <p:sp>
        <p:nvSpPr>
          <p:cNvPr id="30" name="Text 5">
            <a:extLst>
              <a:ext uri="{FF2B5EF4-FFF2-40B4-BE49-F238E27FC236}">
                <a16:creationId xmlns:a16="http://schemas.microsoft.com/office/drawing/2014/main" id="{35A5AD27-6990-D778-F00C-753C6A45D91F}"/>
              </a:ext>
            </a:extLst>
          </p:cNvPr>
          <p:cNvSpPr/>
          <p:nvPr/>
        </p:nvSpPr>
        <p:spPr>
          <a:xfrm>
            <a:off x="6399626" y="3125247"/>
            <a:ext cx="807368" cy="279871"/>
          </a:xfrm>
          <a:prstGeom prst="rect">
            <a:avLst/>
          </a:prstGeom>
          <a:noFill/>
          <a:ln/>
        </p:spPr>
        <p:txBody>
          <a:bodyPr wrap="none" lIns="0" tIns="0" rIns="0" bIns="0" rtlCol="0" anchor="t"/>
          <a:lstStyle/>
          <a:p>
            <a:r>
              <a:rPr lang="en-US" dirty="0"/>
              <a:t>Next.js</a:t>
            </a:r>
            <a:endParaRPr lang="en-IN" sz="1600" dirty="0">
              <a:effectLst/>
            </a:endParaRPr>
          </a:p>
        </p:txBody>
      </p:sp>
      <p:sp>
        <p:nvSpPr>
          <p:cNvPr id="31" name="Text 6">
            <a:extLst>
              <a:ext uri="{FF2B5EF4-FFF2-40B4-BE49-F238E27FC236}">
                <a16:creationId xmlns:a16="http://schemas.microsoft.com/office/drawing/2014/main" id="{3AD81393-7C11-99D7-1A1E-C9C071E6A759}"/>
              </a:ext>
            </a:extLst>
          </p:cNvPr>
          <p:cNvSpPr/>
          <p:nvPr/>
        </p:nvSpPr>
        <p:spPr>
          <a:xfrm>
            <a:off x="5005540" y="3397866"/>
            <a:ext cx="3314144" cy="883628"/>
          </a:xfrm>
          <a:prstGeom prst="rect">
            <a:avLst/>
          </a:prstGeom>
          <a:noFill/>
          <a:ln/>
        </p:spPr>
        <p:txBody>
          <a:bodyPr wrap="square" lIns="0" tIns="0" rIns="0" bIns="0" rtlCol="0" anchor="t"/>
          <a:lstStyle/>
          <a:p>
            <a:pPr algn="ctr">
              <a:lnSpc>
                <a:spcPts val="2200"/>
              </a:lnSpc>
            </a:pPr>
            <a:r>
              <a:rPr lang="en-US" sz="1000" dirty="0">
                <a:latin typeface="Mukta Light" pitchFamily="34" charset="0"/>
                <a:ea typeface="Mukta Light" pitchFamily="34" charset="-122"/>
                <a:cs typeface="Mukta Light" pitchFamily="34" charset="-120"/>
              </a:rPr>
              <a:t>A React-based framework enables server-side rendering (SSR) and static site generation (SSG), improving performance and SEO for modern web applications.</a:t>
            </a:r>
            <a:endParaRPr lang="en-US" sz="1000" dirty="0"/>
          </a:p>
        </p:txBody>
      </p:sp>
      <p:sp>
        <p:nvSpPr>
          <p:cNvPr id="32" name="Text 7">
            <a:extLst>
              <a:ext uri="{FF2B5EF4-FFF2-40B4-BE49-F238E27FC236}">
                <a16:creationId xmlns:a16="http://schemas.microsoft.com/office/drawing/2014/main" id="{2FE3964F-7E7A-53F5-1B52-2A37F7BFBEE1}"/>
              </a:ext>
            </a:extLst>
          </p:cNvPr>
          <p:cNvSpPr/>
          <p:nvPr/>
        </p:nvSpPr>
        <p:spPr>
          <a:xfrm>
            <a:off x="5591828" y="4285803"/>
            <a:ext cx="2168963" cy="281345"/>
          </a:xfrm>
          <a:prstGeom prst="rect">
            <a:avLst/>
          </a:prstGeom>
          <a:noFill/>
          <a:ln/>
        </p:spPr>
        <p:txBody>
          <a:bodyPr wrap="none" lIns="0" tIns="0" rIns="0" bIns="0" rtlCol="0" anchor="t"/>
          <a:lstStyle/>
          <a:p>
            <a:pPr algn="ctr">
              <a:lnSpc>
                <a:spcPts val="2200"/>
              </a:lnSpc>
              <a:buSzPct val="100000"/>
            </a:pPr>
            <a:r>
              <a:rPr lang="en-US" sz="1000" b="1" dirty="0">
                <a:latin typeface="Mukta Light" pitchFamily="34" charset="0"/>
                <a:ea typeface="Mukta Light" pitchFamily="34" charset="-122"/>
                <a:cs typeface="Mukta Light" pitchFamily="34" charset="-120"/>
              </a:rPr>
              <a:t>Used by: Apple, Walmart</a:t>
            </a:r>
            <a:endParaRPr lang="en-US" sz="1000" b="1" dirty="0"/>
          </a:p>
        </p:txBody>
      </p:sp>
    </p:spTree>
    <p:extLst>
      <p:ext uri="{BB962C8B-B14F-4D97-AF65-F5344CB8AC3E}">
        <p14:creationId xmlns:p14="http://schemas.microsoft.com/office/powerpoint/2010/main" val="160270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8" grpId="0" animBg="1"/>
      <p:bldP spid="19" grpId="0" animBg="1"/>
      <p:bldP spid="21" grpId="0" animBg="1"/>
      <p:bldP spid="22" grpId="0" animBg="1"/>
      <p:bldP spid="24" grpId="0" animBg="1"/>
      <p:bldP spid="26" grpId="0" animBg="1"/>
      <p:bldP spid="27" grpId="0" animBg="1"/>
      <p:bldP spid="28" grpId="0" animBg="1"/>
      <p:bldP spid="30" grpId="0" animBg="1"/>
      <p:bldP spid="31" grpId="0" animBg="1"/>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1">
          <a:extLst>
            <a:ext uri="{FF2B5EF4-FFF2-40B4-BE49-F238E27FC236}">
              <a16:creationId xmlns:a16="http://schemas.microsoft.com/office/drawing/2014/main" id="{A1001EEE-727A-8125-9196-D7291B2DE0D9}"/>
            </a:ext>
          </a:extLst>
        </p:cNvPr>
        <p:cNvGrpSpPr/>
        <p:nvPr/>
      </p:nvGrpSpPr>
      <p:grpSpPr>
        <a:xfrm>
          <a:off x="0" y="0"/>
          <a:ext cx="0" cy="0"/>
          <a:chOff x="0" y="0"/>
          <a:chExt cx="0" cy="0"/>
        </a:xfrm>
      </p:grpSpPr>
      <p:pic>
        <p:nvPicPr>
          <p:cNvPr id="10" name="Image 0" descr="preencoded.png">
            <a:extLst>
              <a:ext uri="{FF2B5EF4-FFF2-40B4-BE49-F238E27FC236}">
                <a16:creationId xmlns:a16="http://schemas.microsoft.com/office/drawing/2014/main" id="{C02B4D4E-76CC-4CE9-EBA3-72A318EF98E5}"/>
              </a:ext>
            </a:extLst>
          </p:cNvPr>
          <p:cNvPicPr>
            <a:picLocks noChangeAspect="1"/>
          </p:cNvPicPr>
          <p:nvPr/>
        </p:nvPicPr>
        <p:blipFill>
          <a:blip r:embed="rId3"/>
          <a:stretch>
            <a:fillRect/>
          </a:stretch>
        </p:blipFill>
        <p:spPr>
          <a:xfrm>
            <a:off x="0" y="0"/>
            <a:ext cx="3361267" cy="5143500"/>
          </a:xfrm>
          <a:prstGeom prst="rect">
            <a:avLst/>
          </a:prstGeom>
        </p:spPr>
      </p:pic>
      <p:sp>
        <p:nvSpPr>
          <p:cNvPr id="12" name="Text 0">
            <a:extLst>
              <a:ext uri="{FF2B5EF4-FFF2-40B4-BE49-F238E27FC236}">
                <a16:creationId xmlns:a16="http://schemas.microsoft.com/office/drawing/2014/main" id="{09C779BC-E8F2-2870-BEF5-9E7EB99A5DAD}"/>
              </a:ext>
            </a:extLst>
          </p:cNvPr>
          <p:cNvSpPr/>
          <p:nvPr/>
        </p:nvSpPr>
        <p:spPr>
          <a:xfrm>
            <a:off x="4815592" y="101600"/>
            <a:ext cx="3293183" cy="1078189"/>
          </a:xfrm>
          <a:prstGeom prst="rect">
            <a:avLst/>
          </a:prstGeom>
          <a:noFill/>
          <a:ln/>
        </p:spPr>
        <p:txBody>
          <a:bodyPr wrap="none" lIns="0" tIns="0" rIns="0" bIns="0" rtlCol="0" anchor="t"/>
          <a:lstStyle/>
          <a:p>
            <a:pPr marL="0" indent="0" algn="ctr">
              <a:lnSpc>
                <a:spcPts val="4300"/>
              </a:lnSpc>
              <a:buNone/>
            </a:pPr>
            <a:r>
              <a:rPr lang="en-US" sz="2800" dirty="0">
                <a:latin typeface="Prompt Medium" pitchFamily="34" charset="0"/>
                <a:ea typeface="Prompt Medium" pitchFamily="34" charset="-122"/>
                <a:cs typeface="Prompt Medium" pitchFamily="34" charset="-120"/>
              </a:rPr>
              <a:t>What is Backend </a:t>
            </a:r>
          </a:p>
          <a:p>
            <a:pPr marL="0" indent="0" algn="ctr">
              <a:lnSpc>
                <a:spcPts val="4300"/>
              </a:lnSpc>
              <a:buNone/>
            </a:pPr>
            <a:r>
              <a:rPr lang="en-US" sz="2800" dirty="0">
                <a:latin typeface="Prompt Medium" pitchFamily="34" charset="0"/>
                <a:ea typeface="Prompt Medium" pitchFamily="34" charset="-122"/>
                <a:cs typeface="Prompt Medium" pitchFamily="34" charset="-120"/>
              </a:rPr>
              <a:t>Development?</a:t>
            </a:r>
            <a:endParaRPr lang="en-US" sz="2800" dirty="0"/>
          </a:p>
        </p:txBody>
      </p:sp>
      <p:sp>
        <p:nvSpPr>
          <p:cNvPr id="14" name="TextBox 13">
            <a:extLst>
              <a:ext uri="{FF2B5EF4-FFF2-40B4-BE49-F238E27FC236}">
                <a16:creationId xmlns:a16="http://schemas.microsoft.com/office/drawing/2014/main" id="{BBB0D068-00B9-3DB7-702F-7853D58F87BF}"/>
              </a:ext>
            </a:extLst>
          </p:cNvPr>
          <p:cNvSpPr txBox="1"/>
          <p:nvPr/>
        </p:nvSpPr>
        <p:spPr>
          <a:xfrm>
            <a:off x="3780368" y="1147419"/>
            <a:ext cx="5363632" cy="1329659"/>
          </a:xfrm>
          <a:prstGeom prst="rect">
            <a:avLst/>
          </a:prstGeom>
          <a:noFill/>
        </p:spPr>
        <p:txBody>
          <a:bodyPr wrap="square">
            <a:spAutoFit/>
          </a:bodyPr>
          <a:lstStyle/>
          <a:p>
            <a:pPr marL="0" indent="0" algn="ctr">
              <a:lnSpc>
                <a:spcPts val="2450"/>
              </a:lnSpc>
              <a:buNone/>
            </a:pPr>
            <a:r>
              <a:rPr lang="en-US" sz="1200" dirty="0">
                <a:latin typeface="Mukta Light" pitchFamily="34" charset="0"/>
                <a:ea typeface="Mukta Light" pitchFamily="34" charset="-122"/>
                <a:cs typeface="Mukta Light" pitchFamily="34" charset="-120"/>
              </a:rPr>
              <a:t>Backend development, often referred to as server-side development, is the unseen force that powers web applications. It's responsible for the "behind-the-scenes" functionality that users don't directly interact with, but which is absolutely essential for a website to function.</a:t>
            </a:r>
            <a:endParaRPr lang="en-US" sz="1200" dirty="0"/>
          </a:p>
        </p:txBody>
      </p:sp>
      <p:sp>
        <p:nvSpPr>
          <p:cNvPr id="15" name="Text 3">
            <a:extLst>
              <a:ext uri="{FF2B5EF4-FFF2-40B4-BE49-F238E27FC236}">
                <a16:creationId xmlns:a16="http://schemas.microsoft.com/office/drawing/2014/main" id="{8B2490E3-A4EC-48C3-FE1B-691D2AF25529}"/>
              </a:ext>
            </a:extLst>
          </p:cNvPr>
          <p:cNvSpPr/>
          <p:nvPr/>
        </p:nvSpPr>
        <p:spPr>
          <a:xfrm>
            <a:off x="3497084" y="2550733"/>
            <a:ext cx="5499099" cy="632460"/>
          </a:xfrm>
          <a:prstGeom prst="rect">
            <a:avLst/>
          </a:prstGeom>
          <a:noFill/>
          <a:ln/>
        </p:spPr>
        <p:txBody>
          <a:bodyPr wrap="square" lIns="0" tIns="0" rIns="0" bIns="0" rtlCol="0" anchor="t"/>
          <a:lstStyle/>
          <a:p>
            <a:pPr algn="ctr">
              <a:lnSpc>
                <a:spcPts val="2450"/>
              </a:lnSpc>
              <a:buSzPct val="100000"/>
            </a:pPr>
            <a:r>
              <a:rPr lang="en-US" sz="1200" b="1" dirty="0">
                <a:latin typeface="Mukta Light" pitchFamily="34" charset="0"/>
                <a:ea typeface="Mukta Light" pitchFamily="34" charset="-122"/>
                <a:cs typeface="Mukta Light" pitchFamily="34" charset="-120"/>
              </a:rPr>
              <a:t>Data Processing:</a:t>
            </a:r>
            <a:r>
              <a:rPr lang="en-US" sz="1200" dirty="0">
                <a:latin typeface="Mukta Light" pitchFamily="34" charset="0"/>
                <a:ea typeface="Mukta Light" pitchFamily="34" charset="-122"/>
                <a:cs typeface="Mukta Light" pitchFamily="34" charset="-120"/>
              </a:rPr>
              <a:t> Handling and transforming data received from the frontend or external services.</a:t>
            </a:r>
            <a:endParaRPr lang="en-US" sz="1200" dirty="0"/>
          </a:p>
        </p:txBody>
      </p:sp>
      <p:sp>
        <p:nvSpPr>
          <p:cNvPr id="16" name="Text 4">
            <a:extLst>
              <a:ext uri="{FF2B5EF4-FFF2-40B4-BE49-F238E27FC236}">
                <a16:creationId xmlns:a16="http://schemas.microsoft.com/office/drawing/2014/main" id="{2046B3D4-06D6-2C91-E850-D2F49E41D357}"/>
              </a:ext>
            </a:extLst>
          </p:cNvPr>
          <p:cNvSpPr/>
          <p:nvPr/>
        </p:nvSpPr>
        <p:spPr>
          <a:xfrm>
            <a:off x="3497084" y="3183193"/>
            <a:ext cx="5499099" cy="632460"/>
          </a:xfrm>
          <a:prstGeom prst="rect">
            <a:avLst/>
          </a:prstGeom>
          <a:noFill/>
          <a:ln/>
        </p:spPr>
        <p:txBody>
          <a:bodyPr wrap="square" lIns="0" tIns="0" rIns="0" bIns="0" rtlCol="0" anchor="t"/>
          <a:lstStyle/>
          <a:p>
            <a:pPr algn="ctr">
              <a:lnSpc>
                <a:spcPts val="2450"/>
              </a:lnSpc>
              <a:buSzPct val="100000"/>
            </a:pPr>
            <a:r>
              <a:rPr lang="en-US" sz="1200" b="1" dirty="0">
                <a:latin typeface="Mukta Light" pitchFamily="34" charset="0"/>
                <a:ea typeface="Mukta Light" pitchFamily="34" charset="-122"/>
                <a:cs typeface="Mukta Light" pitchFamily="34" charset="-120"/>
              </a:rPr>
              <a:t>Authentication &amp; Authorization:</a:t>
            </a:r>
            <a:r>
              <a:rPr lang="en-US" sz="1200" dirty="0">
                <a:latin typeface="Mukta Light" pitchFamily="34" charset="0"/>
                <a:ea typeface="Mukta Light" pitchFamily="34" charset="-122"/>
                <a:cs typeface="Mukta Light" pitchFamily="34" charset="-120"/>
              </a:rPr>
              <a:t> Securing user accounts and managing access permissions.</a:t>
            </a:r>
            <a:endParaRPr lang="en-US" sz="1200" dirty="0"/>
          </a:p>
        </p:txBody>
      </p:sp>
      <p:sp>
        <p:nvSpPr>
          <p:cNvPr id="17" name="Text 5">
            <a:extLst>
              <a:ext uri="{FF2B5EF4-FFF2-40B4-BE49-F238E27FC236}">
                <a16:creationId xmlns:a16="http://schemas.microsoft.com/office/drawing/2014/main" id="{BC1D9698-5B61-2CCB-B1F6-958CAB1BDF49}"/>
              </a:ext>
            </a:extLst>
          </p:cNvPr>
          <p:cNvSpPr/>
          <p:nvPr/>
        </p:nvSpPr>
        <p:spPr>
          <a:xfrm>
            <a:off x="3497084" y="3815653"/>
            <a:ext cx="5363632" cy="632460"/>
          </a:xfrm>
          <a:prstGeom prst="rect">
            <a:avLst/>
          </a:prstGeom>
          <a:noFill/>
          <a:ln/>
        </p:spPr>
        <p:txBody>
          <a:bodyPr wrap="square" lIns="0" tIns="0" rIns="0" bIns="0" rtlCol="0" anchor="t"/>
          <a:lstStyle/>
          <a:p>
            <a:pPr algn="ctr">
              <a:lnSpc>
                <a:spcPts val="2450"/>
              </a:lnSpc>
              <a:buSzPct val="100000"/>
            </a:pPr>
            <a:r>
              <a:rPr lang="en-US" sz="1200" b="1" dirty="0">
                <a:latin typeface="Mukta Light" pitchFamily="34" charset="0"/>
                <a:ea typeface="Mukta Light" pitchFamily="34" charset="-122"/>
                <a:cs typeface="Mukta Light" pitchFamily="34" charset="-120"/>
              </a:rPr>
              <a:t>API Development:</a:t>
            </a:r>
            <a:r>
              <a:rPr lang="en-US" sz="1200" dirty="0">
                <a:latin typeface="Mukta Light" pitchFamily="34" charset="0"/>
                <a:ea typeface="Mukta Light" pitchFamily="34" charset="-122"/>
                <a:cs typeface="Mukta Light" pitchFamily="34" charset="-120"/>
              </a:rPr>
              <a:t> Creating interfaces for different parts of an application or external services to communicate.</a:t>
            </a:r>
            <a:endParaRPr lang="en-US" sz="1200" dirty="0"/>
          </a:p>
        </p:txBody>
      </p:sp>
      <p:sp>
        <p:nvSpPr>
          <p:cNvPr id="18" name="Text 6">
            <a:extLst>
              <a:ext uri="{FF2B5EF4-FFF2-40B4-BE49-F238E27FC236}">
                <a16:creationId xmlns:a16="http://schemas.microsoft.com/office/drawing/2014/main" id="{A9DA8F26-B158-FB9F-A5A1-44F1D3EF93B2}"/>
              </a:ext>
            </a:extLst>
          </p:cNvPr>
          <p:cNvSpPr/>
          <p:nvPr/>
        </p:nvSpPr>
        <p:spPr>
          <a:xfrm>
            <a:off x="3632550" y="4409440"/>
            <a:ext cx="5363633" cy="632460"/>
          </a:xfrm>
          <a:prstGeom prst="rect">
            <a:avLst/>
          </a:prstGeom>
          <a:noFill/>
          <a:ln/>
        </p:spPr>
        <p:txBody>
          <a:bodyPr wrap="square" lIns="0" tIns="0" rIns="0" bIns="0" rtlCol="0" anchor="t"/>
          <a:lstStyle/>
          <a:p>
            <a:pPr algn="ctr">
              <a:lnSpc>
                <a:spcPts val="2450"/>
              </a:lnSpc>
              <a:buSzPct val="100000"/>
            </a:pPr>
            <a:r>
              <a:rPr lang="en-US" sz="1200" b="1" dirty="0">
                <a:latin typeface="Mukta Light" pitchFamily="34" charset="0"/>
                <a:ea typeface="Mukta Light" pitchFamily="34" charset="-122"/>
                <a:cs typeface="Mukta Light" pitchFamily="34" charset="-120"/>
              </a:rPr>
              <a:t>Server Management:</a:t>
            </a:r>
            <a:r>
              <a:rPr lang="en-US" sz="1200" dirty="0">
                <a:latin typeface="Mukta Light" pitchFamily="34" charset="0"/>
                <a:ea typeface="Mukta Light" pitchFamily="34" charset="-122"/>
                <a:cs typeface="Mukta Light" pitchFamily="34" charset="-120"/>
              </a:rPr>
              <a:t> Ensuring the application runs smoothly and efficiently on the server.</a:t>
            </a:r>
            <a:endParaRPr lang="en-US" sz="1200" dirty="0"/>
          </a:p>
        </p:txBody>
      </p:sp>
    </p:spTree>
    <p:extLst>
      <p:ext uri="{BB962C8B-B14F-4D97-AF65-F5344CB8AC3E}">
        <p14:creationId xmlns:p14="http://schemas.microsoft.com/office/powerpoint/2010/main" val="64604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arn(inVertical)">
                                      <p:cBhvr>
                                        <p:cTn id="28" dur="500"/>
                                        <p:tgtEl>
                                          <p:spTgt spid="17"/>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arn(inVertical)">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5" grpId="0" animBg="1"/>
      <p:bldP spid="16"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1">
          <a:extLst>
            <a:ext uri="{FF2B5EF4-FFF2-40B4-BE49-F238E27FC236}">
              <a16:creationId xmlns:a16="http://schemas.microsoft.com/office/drawing/2014/main" id="{72355D1E-7FA5-5D1A-5770-37B9BC810CD6}"/>
            </a:ext>
          </a:extLst>
        </p:cNvPr>
        <p:cNvGrpSpPr/>
        <p:nvPr/>
      </p:nvGrpSpPr>
      <p:grpSpPr>
        <a:xfrm>
          <a:off x="0" y="0"/>
          <a:ext cx="0" cy="0"/>
          <a:chOff x="0" y="0"/>
          <a:chExt cx="0" cy="0"/>
        </a:xfrm>
      </p:grpSpPr>
      <p:sp>
        <p:nvSpPr>
          <p:cNvPr id="6" name="Text 0">
            <a:extLst>
              <a:ext uri="{FF2B5EF4-FFF2-40B4-BE49-F238E27FC236}">
                <a16:creationId xmlns:a16="http://schemas.microsoft.com/office/drawing/2014/main" id="{48BFD68B-F76F-2025-467A-A41807CB7CCB}"/>
              </a:ext>
            </a:extLst>
          </p:cNvPr>
          <p:cNvSpPr/>
          <p:nvPr/>
        </p:nvSpPr>
        <p:spPr>
          <a:xfrm>
            <a:off x="2367260" y="218162"/>
            <a:ext cx="4409480" cy="551259"/>
          </a:xfrm>
          <a:prstGeom prst="rect">
            <a:avLst/>
          </a:prstGeom>
          <a:noFill/>
          <a:ln/>
        </p:spPr>
        <p:txBody>
          <a:bodyPr wrap="none" lIns="0" tIns="0" rIns="0" bIns="0" rtlCol="0" anchor="t"/>
          <a:lstStyle/>
          <a:p>
            <a:pPr marL="0" indent="0" algn="l">
              <a:lnSpc>
                <a:spcPts val="4300"/>
              </a:lnSpc>
              <a:buNone/>
            </a:pPr>
            <a:r>
              <a:rPr lang="en-US" sz="3450" b="1" dirty="0">
                <a:solidFill>
                  <a:schemeClr val="tx1"/>
                </a:solidFill>
                <a:latin typeface="Prompt Medium" pitchFamily="34" charset="0"/>
                <a:ea typeface="Prompt Medium" pitchFamily="34" charset="-122"/>
                <a:cs typeface="Prompt Medium" pitchFamily="34" charset="-120"/>
              </a:rPr>
              <a:t>Backend Databases</a:t>
            </a:r>
            <a:endParaRPr lang="en-US" sz="3450" b="1" dirty="0">
              <a:solidFill>
                <a:schemeClr val="tx1"/>
              </a:solidFill>
            </a:endParaRPr>
          </a:p>
        </p:txBody>
      </p:sp>
      <p:sp>
        <p:nvSpPr>
          <p:cNvPr id="7" name="Text 1">
            <a:extLst>
              <a:ext uri="{FF2B5EF4-FFF2-40B4-BE49-F238E27FC236}">
                <a16:creationId xmlns:a16="http://schemas.microsoft.com/office/drawing/2014/main" id="{214DEE71-7650-3244-7A32-9D3358FC8D66}"/>
              </a:ext>
            </a:extLst>
          </p:cNvPr>
          <p:cNvSpPr/>
          <p:nvPr/>
        </p:nvSpPr>
        <p:spPr>
          <a:xfrm>
            <a:off x="378805" y="963057"/>
            <a:ext cx="8570461" cy="635079"/>
          </a:xfrm>
          <a:prstGeom prst="rect">
            <a:avLst/>
          </a:prstGeom>
          <a:noFill/>
          <a:ln/>
        </p:spPr>
        <p:txBody>
          <a:bodyPr wrap="square" lIns="0" tIns="0" rIns="0" bIns="0" rtlCol="0" anchor="t"/>
          <a:lstStyle/>
          <a:p>
            <a:pPr marL="0" indent="0" algn="ctr">
              <a:lnSpc>
                <a:spcPts val="2450"/>
              </a:lnSpc>
              <a:buNone/>
            </a:pPr>
            <a:r>
              <a:rPr lang="en-US" sz="1200" b="1" dirty="0">
                <a:solidFill>
                  <a:schemeClr val="tx1"/>
                </a:solidFill>
                <a:latin typeface="Mukta Light" pitchFamily="34" charset="0"/>
                <a:ea typeface="Mukta Light" pitchFamily="34" charset="-122"/>
                <a:cs typeface="Mukta Light" pitchFamily="34" charset="-120"/>
              </a:rPr>
              <a:t>Databases are the backbone of any dynamic web application, serving as organised repositories for storing, managing, and retrieving crucial information. Backend developers play a pivotal role in designing efficient database schemas and optimising queries to ensure rapid data access and reliability.</a:t>
            </a:r>
            <a:endParaRPr lang="en-US" sz="1200" b="1" dirty="0">
              <a:solidFill>
                <a:schemeClr val="tx1"/>
              </a:solidFill>
            </a:endParaRPr>
          </a:p>
        </p:txBody>
      </p:sp>
      <p:graphicFrame>
        <p:nvGraphicFramePr>
          <p:cNvPr id="24" name="Table 23">
            <a:extLst>
              <a:ext uri="{FF2B5EF4-FFF2-40B4-BE49-F238E27FC236}">
                <a16:creationId xmlns:a16="http://schemas.microsoft.com/office/drawing/2014/main" id="{DB9C6F49-D158-6E12-9C12-D02F7756FA17}"/>
              </a:ext>
            </a:extLst>
          </p:cNvPr>
          <p:cNvGraphicFramePr>
            <a:graphicFrameLocks noGrp="1"/>
          </p:cNvGraphicFramePr>
          <p:nvPr>
            <p:extLst>
              <p:ext uri="{D42A27DB-BD31-4B8C-83A1-F6EECF244321}">
                <p14:modId xmlns:p14="http://schemas.microsoft.com/office/powerpoint/2010/main" val="3839269090"/>
              </p:ext>
            </p:extLst>
          </p:nvPr>
        </p:nvGraphicFramePr>
        <p:xfrm>
          <a:off x="1616035" y="2189005"/>
          <a:ext cx="6096000" cy="2712720"/>
        </p:xfrm>
        <a:graphic>
          <a:graphicData uri="http://schemas.openxmlformats.org/drawingml/2006/table">
            <a:tbl>
              <a:tblPr firstRow="1" bandRow="1">
                <a:tableStyleId>{BC89EF96-8CEA-46FF-86C4-4CE0E7609802}</a:tableStyleId>
              </a:tblPr>
              <a:tblGrid>
                <a:gridCol w="3048000">
                  <a:extLst>
                    <a:ext uri="{9D8B030D-6E8A-4147-A177-3AD203B41FA5}">
                      <a16:colId xmlns:a16="http://schemas.microsoft.com/office/drawing/2014/main" val="2108021323"/>
                    </a:ext>
                  </a:extLst>
                </a:gridCol>
                <a:gridCol w="3048000">
                  <a:extLst>
                    <a:ext uri="{9D8B030D-6E8A-4147-A177-3AD203B41FA5}">
                      <a16:colId xmlns:a16="http://schemas.microsoft.com/office/drawing/2014/main" val="336543011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tx1"/>
                          </a:solidFill>
                        </a:rPr>
                        <a:t>SQL Databases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tx1"/>
                          </a:solidFill>
                        </a:rPr>
                        <a:t>NoSQL Databases</a:t>
                      </a:r>
                    </a:p>
                    <a:p>
                      <a:pPr algn="ctr"/>
                      <a:endParaRPr lang="en-IN" sz="1100" b="1" dirty="0">
                        <a:solidFill>
                          <a:schemeClr val="tx1"/>
                        </a:solidFill>
                      </a:endParaRPr>
                    </a:p>
                  </a:txBody>
                  <a:tcPr/>
                </a:tc>
                <a:extLst>
                  <a:ext uri="{0D108BD9-81ED-4DB2-BD59-A6C34878D82A}">
                    <a16:rowId xmlns:a16="http://schemas.microsoft.com/office/drawing/2014/main" val="514278756"/>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tx1"/>
                          </a:solidFill>
                        </a:rPr>
                        <a:t>Relational databases that store data in structured tables with predefined schemas. Ideal for complex queries and ensuring data integrity.</a:t>
                      </a:r>
                    </a:p>
                    <a:p>
                      <a:pPr algn="ctr"/>
                      <a:endParaRPr lang="en-IN" sz="1100" b="1" dirty="0">
                        <a:solidFill>
                          <a:schemeClr val="tx1"/>
                        </a:solidFill>
                      </a:endParaRPr>
                    </a:p>
                  </a:txBody>
                  <a:tcPr/>
                </a:tc>
                <a:tc>
                  <a:txBody>
                    <a:bodyPr/>
                    <a:lstStyle/>
                    <a:p>
                      <a:pPr algn="ctr"/>
                      <a:r>
                        <a:rPr lang="en-US" sz="1100" b="1" dirty="0">
                          <a:solidFill>
                            <a:schemeClr val="tx1"/>
                          </a:solidFill>
                        </a:rPr>
                        <a:t>Non-relational databases that offer flexible schemas, enabling horizontal scaling and handling large volumes of unstructured data</a:t>
                      </a:r>
                      <a:endParaRPr lang="en-IN" sz="1100" b="1" dirty="0">
                        <a:solidFill>
                          <a:schemeClr val="tx1"/>
                        </a:solidFill>
                      </a:endParaRPr>
                    </a:p>
                  </a:txBody>
                  <a:tcPr/>
                </a:tc>
                <a:extLst>
                  <a:ext uri="{0D108BD9-81ED-4DB2-BD59-A6C34878D82A}">
                    <a16:rowId xmlns:a16="http://schemas.microsoft.com/office/drawing/2014/main" val="411169784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tx1"/>
                          </a:solidFill>
                        </a:rPr>
                        <a:t>MySQL: Widely used open-source relational database.</a:t>
                      </a:r>
                    </a:p>
                    <a:p>
                      <a:pPr algn="ctr"/>
                      <a:endParaRPr lang="en-IN" sz="1100" b="1"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tx1"/>
                          </a:solidFill>
                        </a:rPr>
                        <a:t>MongoDB: Document-oriented database popular for its flexibility and scalability.</a:t>
                      </a:r>
                    </a:p>
                    <a:p>
                      <a:pPr algn="ctr"/>
                      <a:endParaRPr lang="en-IN" sz="1100" b="1" dirty="0">
                        <a:solidFill>
                          <a:schemeClr val="tx1"/>
                        </a:solidFill>
                      </a:endParaRPr>
                    </a:p>
                  </a:txBody>
                  <a:tcPr/>
                </a:tc>
                <a:extLst>
                  <a:ext uri="{0D108BD9-81ED-4DB2-BD59-A6C34878D82A}">
                    <a16:rowId xmlns:a16="http://schemas.microsoft.com/office/drawing/2014/main" val="3350706685"/>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tx1"/>
                          </a:solidFill>
                        </a:rPr>
                        <a:t>PostgreSQL: Advanced open-source relational database known for extensibility and standards compliance.</a:t>
                      </a:r>
                    </a:p>
                    <a:p>
                      <a:pPr algn="ctr"/>
                      <a:endParaRPr lang="en-IN" sz="1100" b="1"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tx1"/>
                          </a:solidFill>
                        </a:rPr>
                        <a:t>Redis: In-memory data structure store used as a database, cache, and message broker for high-speed operations.</a:t>
                      </a:r>
                    </a:p>
                    <a:p>
                      <a:pPr algn="ctr"/>
                      <a:endParaRPr lang="en-IN" sz="1100" b="1" dirty="0">
                        <a:solidFill>
                          <a:schemeClr val="tx1"/>
                        </a:solidFill>
                      </a:endParaRPr>
                    </a:p>
                  </a:txBody>
                  <a:tcPr/>
                </a:tc>
                <a:extLst>
                  <a:ext uri="{0D108BD9-81ED-4DB2-BD59-A6C34878D82A}">
                    <a16:rowId xmlns:a16="http://schemas.microsoft.com/office/drawing/2014/main" val="3824867548"/>
                  </a:ext>
                </a:extLst>
              </a:tr>
            </a:tbl>
          </a:graphicData>
        </a:graphic>
      </p:graphicFrame>
    </p:spTree>
    <p:extLst>
      <p:ext uri="{BB962C8B-B14F-4D97-AF65-F5344CB8AC3E}">
        <p14:creationId xmlns:p14="http://schemas.microsoft.com/office/powerpoint/2010/main" val="353655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arn(inVertical)">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1">
          <a:extLst>
            <a:ext uri="{FF2B5EF4-FFF2-40B4-BE49-F238E27FC236}">
              <a16:creationId xmlns:a16="http://schemas.microsoft.com/office/drawing/2014/main" id="{C26D42D3-429F-FD99-18B5-8A92B7DBA9EE}"/>
            </a:ext>
          </a:extLst>
        </p:cNvPr>
        <p:cNvGrpSpPr/>
        <p:nvPr/>
      </p:nvGrpSpPr>
      <p:grpSpPr>
        <a:xfrm>
          <a:off x="0" y="0"/>
          <a:ext cx="0" cy="0"/>
          <a:chOff x="0" y="0"/>
          <a:chExt cx="0" cy="0"/>
        </a:xfrm>
      </p:grpSpPr>
      <p:sp>
        <p:nvSpPr>
          <p:cNvPr id="7" name="Text 0">
            <a:extLst>
              <a:ext uri="{FF2B5EF4-FFF2-40B4-BE49-F238E27FC236}">
                <a16:creationId xmlns:a16="http://schemas.microsoft.com/office/drawing/2014/main" id="{C332C796-56C8-C2CE-A2A2-5993CBB61234}"/>
              </a:ext>
            </a:extLst>
          </p:cNvPr>
          <p:cNvSpPr/>
          <p:nvPr/>
        </p:nvSpPr>
        <p:spPr>
          <a:xfrm>
            <a:off x="-163175" y="154926"/>
            <a:ext cx="9470350" cy="599718"/>
          </a:xfrm>
          <a:prstGeom prst="rect">
            <a:avLst/>
          </a:prstGeom>
          <a:noFill/>
          <a:ln/>
        </p:spPr>
        <p:txBody>
          <a:bodyPr wrap="none" lIns="0" tIns="0" rIns="0" bIns="0" rtlCol="0" anchor="t"/>
          <a:lstStyle/>
          <a:p>
            <a:pPr marL="0" indent="0" algn="ctr">
              <a:lnSpc>
                <a:spcPts val="4700"/>
              </a:lnSpc>
              <a:buNone/>
            </a:pPr>
            <a:r>
              <a:rPr lang="en-US" sz="3200" dirty="0">
                <a:solidFill>
                  <a:schemeClr val="tx1"/>
                </a:solidFill>
                <a:latin typeface="Prompt Medium" pitchFamily="34" charset="0"/>
                <a:ea typeface="Prompt Medium" pitchFamily="34" charset="-122"/>
                <a:cs typeface="Prompt Medium" pitchFamily="34" charset="-120"/>
              </a:rPr>
              <a:t>Frontend vs. Backend – Key Differences</a:t>
            </a:r>
            <a:endParaRPr lang="en-US" sz="3200" dirty="0">
              <a:solidFill>
                <a:schemeClr val="tx1"/>
              </a:solidFill>
            </a:endParaRPr>
          </a:p>
        </p:txBody>
      </p:sp>
      <p:sp>
        <p:nvSpPr>
          <p:cNvPr id="9" name="TextBox 8">
            <a:extLst>
              <a:ext uri="{FF2B5EF4-FFF2-40B4-BE49-F238E27FC236}">
                <a16:creationId xmlns:a16="http://schemas.microsoft.com/office/drawing/2014/main" id="{8AD5F95D-FF31-5569-51FA-4A7648854AC1}"/>
              </a:ext>
            </a:extLst>
          </p:cNvPr>
          <p:cNvSpPr txBox="1"/>
          <p:nvPr/>
        </p:nvSpPr>
        <p:spPr>
          <a:xfrm>
            <a:off x="275166" y="847777"/>
            <a:ext cx="8593667" cy="1085425"/>
          </a:xfrm>
          <a:prstGeom prst="rect">
            <a:avLst/>
          </a:prstGeom>
          <a:noFill/>
        </p:spPr>
        <p:txBody>
          <a:bodyPr wrap="square">
            <a:spAutoFit/>
          </a:bodyPr>
          <a:lstStyle/>
          <a:p>
            <a:pPr marL="0" indent="0" algn="ctr">
              <a:lnSpc>
                <a:spcPts val="2700"/>
              </a:lnSpc>
              <a:buNone/>
            </a:pPr>
            <a:r>
              <a:rPr lang="en-US" sz="1400" dirty="0">
                <a:solidFill>
                  <a:schemeClr val="tx1"/>
                </a:solidFill>
                <a:latin typeface="Mukta Light" pitchFamily="34" charset="0"/>
                <a:ea typeface="Mukta Light" pitchFamily="34" charset="-122"/>
                <a:cs typeface="Mukta Light" pitchFamily="34" charset="-120"/>
              </a:rPr>
              <a:t>While both frontend and backend are integral to web development, they operate in distinct spheres with different concerns and technical stacks. Understanding these differences is crucial for effective project planning and team collaboration.</a:t>
            </a:r>
            <a:endParaRPr lang="en-US" sz="1400" dirty="0">
              <a:solidFill>
                <a:schemeClr val="tx1"/>
              </a:solidFill>
            </a:endParaRPr>
          </a:p>
        </p:txBody>
      </p:sp>
      <p:graphicFrame>
        <p:nvGraphicFramePr>
          <p:cNvPr id="10" name="Table 9">
            <a:extLst>
              <a:ext uri="{FF2B5EF4-FFF2-40B4-BE49-F238E27FC236}">
                <a16:creationId xmlns:a16="http://schemas.microsoft.com/office/drawing/2014/main" id="{450DC62E-6E95-B92F-4490-CD574CA1B73F}"/>
              </a:ext>
            </a:extLst>
          </p:cNvPr>
          <p:cNvGraphicFramePr>
            <a:graphicFrameLocks noGrp="1"/>
          </p:cNvGraphicFramePr>
          <p:nvPr>
            <p:extLst>
              <p:ext uri="{D42A27DB-BD31-4B8C-83A1-F6EECF244321}">
                <p14:modId xmlns:p14="http://schemas.microsoft.com/office/powerpoint/2010/main" val="964488421"/>
              </p:ext>
            </p:extLst>
          </p:nvPr>
        </p:nvGraphicFramePr>
        <p:xfrm>
          <a:off x="275166" y="2252132"/>
          <a:ext cx="3357034" cy="2549031"/>
        </p:xfrm>
        <a:graphic>
          <a:graphicData uri="http://schemas.openxmlformats.org/drawingml/2006/table">
            <a:tbl>
              <a:tblPr firstRow="1" bandRow="1">
                <a:tableStyleId>{3C2FFA5D-87B4-456A-9821-1D502468CF0F}</a:tableStyleId>
              </a:tblPr>
              <a:tblGrid>
                <a:gridCol w="3357034">
                  <a:extLst>
                    <a:ext uri="{9D8B030D-6E8A-4147-A177-3AD203B41FA5}">
                      <a16:colId xmlns:a16="http://schemas.microsoft.com/office/drawing/2014/main" val="3106339509"/>
                    </a:ext>
                  </a:extLst>
                </a:gridCol>
              </a:tblGrid>
              <a:tr h="44591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bg1"/>
                          </a:solidFill>
                        </a:rPr>
                        <a:t>Frontend Development</a:t>
                      </a:r>
                    </a:p>
                  </a:txBody>
                  <a:tcPr/>
                </a:tc>
                <a:extLst>
                  <a:ext uri="{0D108BD9-81ED-4DB2-BD59-A6C34878D82A}">
                    <a16:rowId xmlns:a16="http://schemas.microsoft.com/office/drawing/2014/main" val="1143202665"/>
                  </a:ext>
                </a:extLst>
              </a:tr>
              <a:tr h="44591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1"/>
                          </a:solidFill>
                        </a:rPr>
                        <a:t>Focus:</a:t>
                      </a:r>
                      <a:r>
                        <a:rPr lang="en-US" sz="1200" dirty="0">
                          <a:solidFill>
                            <a:schemeClr val="bg1"/>
                          </a:solidFill>
                        </a:rPr>
                        <a:t> User interface (UI), visual design, and user interaction.</a:t>
                      </a:r>
                    </a:p>
                    <a:p>
                      <a:pPr algn="ctr"/>
                      <a:endParaRPr lang="en-IN" sz="1200" dirty="0">
                        <a:solidFill>
                          <a:schemeClr val="bg1"/>
                        </a:solidFill>
                      </a:endParaRPr>
                    </a:p>
                  </a:txBody>
                  <a:tcPr/>
                </a:tc>
                <a:extLst>
                  <a:ext uri="{0D108BD9-81ED-4DB2-BD59-A6C34878D82A}">
                    <a16:rowId xmlns:a16="http://schemas.microsoft.com/office/drawing/2014/main" val="3567341801"/>
                  </a:ext>
                </a:extLst>
              </a:tr>
              <a:tr h="44591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1"/>
                          </a:solidFill>
                        </a:rPr>
                        <a:t>Runs In:</a:t>
                      </a:r>
                      <a:r>
                        <a:rPr lang="en-US" sz="1200" dirty="0">
                          <a:solidFill>
                            <a:schemeClr val="bg1"/>
                          </a:solidFill>
                        </a:rPr>
                        <a:t> The user's web browser (client-side).</a:t>
                      </a:r>
                    </a:p>
                    <a:p>
                      <a:pPr algn="ctr"/>
                      <a:endParaRPr lang="en-IN" sz="1200" dirty="0">
                        <a:solidFill>
                          <a:schemeClr val="bg1"/>
                        </a:solidFill>
                      </a:endParaRPr>
                    </a:p>
                  </a:txBody>
                  <a:tcPr/>
                </a:tc>
                <a:extLst>
                  <a:ext uri="{0D108BD9-81ED-4DB2-BD59-A6C34878D82A}">
                    <a16:rowId xmlns:a16="http://schemas.microsoft.com/office/drawing/2014/main" val="3308305691"/>
                  </a:ext>
                </a:extLst>
              </a:tr>
              <a:tr h="44591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1"/>
                          </a:solidFill>
                        </a:rPr>
                        <a:t>Key Responsibilities:</a:t>
                      </a:r>
                      <a:r>
                        <a:rPr lang="en-US" sz="1200" dirty="0">
                          <a:solidFill>
                            <a:schemeClr val="bg1"/>
                          </a:solidFill>
                        </a:rPr>
                        <a:t> Layouts, styles, animations, interactive forms, and ensuring responsiveness across devices.</a:t>
                      </a:r>
                    </a:p>
                    <a:p>
                      <a:pPr algn="ctr"/>
                      <a:endParaRPr lang="en-IN" sz="1200" dirty="0">
                        <a:solidFill>
                          <a:schemeClr val="bg1"/>
                        </a:solidFill>
                      </a:endParaRPr>
                    </a:p>
                  </a:txBody>
                  <a:tcPr/>
                </a:tc>
                <a:extLst>
                  <a:ext uri="{0D108BD9-81ED-4DB2-BD59-A6C34878D82A}">
                    <a16:rowId xmlns:a16="http://schemas.microsoft.com/office/drawing/2014/main" val="4110211066"/>
                  </a:ext>
                </a:extLst>
              </a:tr>
            </a:tbl>
          </a:graphicData>
        </a:graphic>
      </p:graphicFrame>
      <p:pic>
        <p:nvPicPr>
          <p:cNvPr id="11" name="Image 0" descr="preencoded.png">
            <a:extLst>
              <a:ext uri="{FF2B5EF4-FFF2-40B4-BE49-F238E27FC236}">
                <a16:creationId xmlns:a16="http://schemas.microsoft.com/office/drawing/2014/main" id="{70959A4A-16E2-8FE4-77A7-03D110D2A51B}"/>
              </a:ext>
            </a:extLst>
          </p:cNvPr>
          <p:cNvPicPr>
            <a:picLocks noChangeAspect="1"/>
          </p:cNvPicPr>
          <p:nvPr/>
        </p:nvPicPr>
        <p:blipFill>
          <a:blip r:embed="rId3"/>
          <a:stretch>
            <a:fillRect/>
          </a:stretch>
        </p:blipFill>
        <p:spPr>
          <a:xfrm>
            <a:off x="3847677" y="2710885"/>
            <a:ext cx="1448644" cy="1448644"/>
          </a:xfrm>
          <a:prstGeom prst="rect">
            <a:avLst/>
          </a:prstGeom>
        </p:spPr>
      </p:pic>
      <p:graphicFrame>
        <p:nvGraphicFramePr>
          <p:cNvPr id="12" name="Table 11">
            <a:extLst>
              <a:ext uri="{FF2B5EF4-FFF2-40B4-BE49-F238E27FC236}">
                <a16:creationId xmlns:a16="http://schemas.microsoft.com/office/drawing/2014/main" id="{54E2A4A7-D834-DB67-3F42-DE58F5B1C480}"/>
              </a:ext>
            </a:extLst>
          </p:cNvPr>
          <p:cNvGraphicFramePr>
            <a:graphicFrameLocks noGrp="1"/>
          </p:cNvGraphicFramePr>
          <p:nvPr>
            <p:extLst>
              <p:ext uri="{D42A27DB-BD31-4B8C-83A1-F6EECF244321}">
                <p14:modId xmlns:p14="http://schemas.microsoft.com/office/powerpoint/2010/main" val="1479377598"/>
              </p:ext>
            </p:extLst>
          </p:nvPr>
        </p:nvGraphicFramePr>
        <p:xfrm>
          <a:off x="5511800" y="2252132"/>
          <a:ext cx="3357034" cy="2549031"/>
        </p:xfrm>
        <a:graphic>
          <a:graphicData uri="http://schemas.openxmlformats.org/drawingml/2006/table">
            <a:tbl>
              <a:tblPr firstRow="1" bandRow="1">
                <a:tableStyleId>{69C7853C-536D-4A76-A0AE-DD22124D55A5}</a:tableStyleId>
              </a:tblPr>
              <a:tblGrid>
                <a:gridCol w="3357034">
                  <a:extLst>
                    <a:ext uri="{9D8B030D-6E8A-4147-A177-3AD203B41FA5}">
                      <a16:colId xmlns:a16="http://schemas.microsoft.com/office/drawing/2014/main" val="3106339509"/>
                    </a:ext>
                  </a:extLst>
                </a:gridCol>
              </a:tblGrid>
              <a:tr h="4803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rPr>
                        <a:t>Backend Development</a:t>
                      </a:r>
                    </a:p>
                  </a:txBody>
                  <a:tcPr/>
                </a:tc>
                <a:extLst>
                  <a:ext uri="{0D108BD9-81ED-4DB2-BD59-A6C34878D82A}">
                    <a16:rowId xmlns:a16="http://schemas.microsoft.com/office/drawing/2014/main" val="1143202665"/>
                  </a:ext>
                </a:extLst>
              </a:tr>
              <a:tr h="68955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1"/>
                          </a:solidFill>
                        </a:rPr>
                        <a:t>Focus:</a:t>
                      </a:r>
                      <a:r>
                        <a:rPr lang="en-US" sz="1200" dirty="0">
                          <a:solidFill>
                            <a:schemeClr val="bg1"/>
                          </a:solidFill>
                        </a:rPr>
                        <a:t> Server logic, database interactions, and application performance.</a:t>
                      </a:r>
                    </a:p>
                    <a:p>
                      <a:pPr algn="ctr"/>
                      <a:endParaRPr lang="en-IN" sz="1200" dirty="0">
                        <a:solidFill>
                          <a:schemeClr val="bg1"/>
                        </a:solidFill>
                      </a:endParaRPr>
                    </a:p>
                  </a:txBody>
                  <a:tcPr/>
                </a:tc>
                <a:extLst>
                  <a:ext uri="{0D108BD9-81ED-4DB2-BD59-A6C34878D82A}">
                    <a16:rowId xmlns:a16="http://schemas.microsoft.com/office/drawing/2014/main" val="3567341801"/>
                  </a:ext>
                </a:extLst>
              </a:tr>
              <a:tr h="49253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1"/>
                          </a:solidFill>
                        </a:rPr>
                        <a:t>Runs On:</a:t>
                      </a:r>
                      <a:r>
                        <a:rPr lang="en-US" sz="1200" dirty="0">
                          <a:solidFill>
                            <a:schemeClr val="bg1"/>
                          </a:solidFill>
                        </a:rPr>
                        <a:t> Servers (server-side).</a:t>
                      </a:r>
                    </a:p>
                    <a:p>
                      <a:pPr algn="ctr"/>
                      <a:endParaRPr lang="en-IN" sz="1200" dirty="0">
                        <a:solidFill>
                          <a:schemeClr val="bg1"/>
                        </a:solidFill>
                      </a:endParaRPr>
                    </a:p>
                  </a:txBody>
                  <a:tcPr/>
                </a:tc>
                <a:extLst>
                  <a:ext uri="{0D108BD9-81ED-4DB2-BD59-A6C34878D82A}">
                    <a16:rowId xmlns:a16="http://schemas.microsoft.com/office/drawing/2014/main" val="3308305691"/>
                  </a:ext>
                </a:extLst>
              </a:tr>
              <a:tr h="88656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1"/>
                          </a:solidFill>
                        </a:rPr>
                        <a:t>Key Responsibilities:</a:t>
                      </a:r>
                      <a:r>
                        <a:rPr lang="en-US" sz="1200" dirty="0">
                          <a:solidFill>
                            <a:schemeClr val="bg1"/>
                          </a:solidFill>
                        </a:rPr>
                        <a:t> Data storage and retrieval, user authentication, business logic, and API management.</a:t>
                      </a:r>
                    </a:p>
                    <a:p>
                      <a:pPr algn="ctr"/>
                      <a:endParaRPr lang="en-IN" sz="1200" dirty="0">
                        <a:solidFill>
                          <a:schemeClr val="bg1"/>
                        </a:solidFill>
                      </a:endParaRPr>
                    </a:p>
                  </a:txBody>
                  <a:tcPr/>
                </a:tc>
                <a:extLst>
                  <a:ext uri="{0D108BD9-81ED-4DB2-BD59-A6C34878D82A}">
                    <a16:rowId xmlns:a16="http://schemas.microsoft.com/office/drawing/2014/main" val="4110211066"/>
                  </a:ext>
                </a:extLst>
              </a:tr>
            </a:tbl>
          </a:graphicData>
        </a:graphic>
      </p:graphicFrame>
    </p:spTree>
    <p:extLst>
      <p:ext uri="{BB962C8B-B14F-4D97-AF65-F5344CB8AC3E}">
        <p14:creationId xmlns:p14="http://schemas.microsoft.com/office/powerpoint/2010/main" val="367035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1">
          <a:extLst>
            <a:ext uri="{FF2B5EF4-FFF2-40B4-BE49-F238E27FC236}">
              <a16:creationId xmlns:a16="http://schemas.microsoft.com/office/drawing/2014/main" id="{750B1741-BFC8-E848-6B31-ABA4AF47E50C}"/>
            </a:ext>
          </a:extLst>
        </p:cNvPr>
        <p:cNvGrpSpPr/>
        <p:nvPr/>
      </p:nvGrpSpPr>
      <p:grpSpPr>
        <a:xfrm>
          <a:off x="0" y="0"/>
          <a:ext cx="0" cy="0"/>
          <a:chOff x="0" y="0"/>
          <a:chExt cx="0" cy="0"/>
        </a:xfrm>
      </p:grpSpPr>
      <p:sp>
        <p:nvSpPr>
          <p:cNvPr id="7" name="Text 0">
            <a:extLst>
              <a:ext uri="{FF2B5EF4-FFF2-40B4-BE49-F238E27FC236}">
                <a16:creationId xmlns:a16="http://schemas.microsoft.com/office/drawing/2014/main" id="{2A813735-62CE-9E17-E524-30DE6205F99C}"/>
              </a:ext>
            </a:extLst>
          </p:cNvPr>
          <p:cNvSpPr/>
          <p:nvPr/>
        </p:nvSpPr>
        <p:spPr>
          <a:xfrm>
            <a:off x="371381" y="456738"/>
            <a:ext cx="4810601" cy="529471"/>
          </a:xfrm>
          <a:prstGeom prst="rect">
            <a:avLst/>
          </a:prstGeom>
          <a:noFill/>
          <a:ln/>
        </p:spPr>
        <p:txBody>
          <a:bodyPr wrap="none" lIns="0" tIns="0" rIns="0" bIns="0" rtlCol="0" anchor="t"/>
          <a:lstStyle/>
          <a:p>
            <a:pPr marL="0" indent="0" algn="l">
              <a:lnSpc>
                <a:spcPts val="4150"/>
              </a:lnSpc>
              <a:buNone/>
            </a:pPr>
            <a:r>
              <a:rPr lang="en-US" sz="3300" dirty="0">
                <a:latin typeface="Prompt Medium" pitchFamily="34" charset="0"/>
                <a:ea typeface="Prompt Medium" pitchFamily="34" charset="-122"/>
                <a:cs typeface="Prompt Medium" pitchFamily="34" charset="-120"/>
              </a:rPr>
              <a:t>Full Stack Development</a:t>
            </a:r>
            <a:endParaRPr lang="en-US" sz="3300" dirty="0"/>
          </a:p>
        </p:txBody>
      </p:sp>
      <p:sp>
        <p:nvSpPr>
          <p:cNvPr id="8" name="Text 1">
            <a:extLst>
              <a:ext uri="{FF2B5EF4-FFF2-40B4-BE49-F238E27FC236}">
                <a16:creationId xmlns:a16="http://schemas.microsoft.com/office/drawing/2014/main" id="{ACE4B44F-2D42-2DD0-E524-850B27B63BF2}"/>
              </a:ext>
            </a:extLst>
          </p:cNvPr>
          <p:cNvSpPr/>
          <p:nvPr/>
        </p:nvSpPr>
        <p:spPr>
          <a:xfrm>
            <a:off x="312499" y="1474020"/>
            <a:ext cx="4928367" cy="2195460"/>
          </a:xfrm>
          <a:prstGeom prst="rect">
            <a:avLst/>
          </a:prstGeom>
          <a:noFill/>
          <a:ln/>
        </p:spPr>
        <p:txBody>
          <a:bodyPr wrap="square" lIns="0" tIns="0" rIns="0" bIns="0" rtlCol="0" anchor="t"/>
          <a:lstStyle/>
          <a:p>
            <a:pPr marL="0" indent="0" algn="ctr">
              <a:lnSpc>
                <a:spcPct val="150000"/>
              </a:lnSpc>
              <a:buNone/>
            </a:pPr>
            <a:r>
              <a:rPr lang="en-US" sz="1500" dirty="0">
                <a:latin typeface="Mukta Light" pitchFamily="34" charset="0"/>
                <a:ea typeface="Mukta Light" pitchFamily="34" charset="-122"/>
                <a:cs typeface="Mukta Light" pitchFamily="34" charset="-120"/>
              </a:rPr>
              <a:t>In the dynamic world of web development, a "full stack developer" is an increasingly sought-after professional who possesses expertise across both frontend and backend technologies. They are capable of handling every stage of web application development, from conceptualisation to deployment.</a:t>
            </a:r>
            <a:endParaRPr lang="en-US" sz="1500" dirty="0"/>
          </a:p>
        </p:txBody>
      </p:sp>
      <p:pic>
        <p:nvPicPr>
          <p:cNvPr id="9" name="Image 0" descr="preencoded.png">
            <a:extLst>
              <a:ext uri="{FF2B5EF4-FFF2-40B4-BE49-F238E27FC236}">
                <a16:creationId xmlns:a16="http://schemas.microsoft.com/office/drawing/2014/main" id="{D771FCCE-C993-CDB0-9059-4783E61C644F}"/>
              </a:ext>
            </a:extLst>
          </p:cNvPr>
          <p:cNvPicPr>
            <a:picLocks noChangeAspect="1"/>
          </p:cNvPicPr>
          <p:nvPr/>
        </p:nvPicPr>
        <p:blipFill>
          <a:blip r:embed="rId3"/>
          <a:stretch>
            <a:fillRect/>
          </a:stretch>
        </p:blipFill>
        <p:spPr>
          <a:xfrm>
            <a:off x="5503333" y="0"/>
            <a:ext cx="3640667" cy="5143500"/>
          </a:xfrm>
          <a:prstGeom prst="rect">
            <a:avLst/>
          </a:prstGeom>
        </p:spPr>
      </p:pic>
    </p:spTree>
    <p:extLst>
      <p:ext uri="{BB962C8B-B14F-4D97-AF65-F5344CB8AC3E}">
        <p14:creationId xmlns:p14="http://schemas.microsoft.com/office/powerpoint/2010/main" val="98667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1">
          <a:extLst>
            <a:ext uri="{FF2B5EF4-FFF2-40B4-BE49-F238E27FC236}">
              <a16:creationId xmlns:a16="http://schemas.microsoft.com/office/drawing/2014/main" id="{A9999C9A-6A18-C328-FD20-79D4A849AE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E36EBB5-F0F3-AED2-21DA-00E3645C5D1C}"/>
              </a:ext>
            </a:extLst>
          </p:cNvPr>
          <p:cNvPicPr>
            <a:picLocks noChangeAspect="1"/>
          </p:cNvPicPr>
          <p:nvPr/>
        </p:nvPicPr>
        <p:blipFill>
          <a:blip r:embed="rId3"/>
          <a:stretch>
            <a:fillRect/>
          </a:stretch>
        </p:blipFill>
        <p:spPr>
          <a:xfrm>
            <a:off x="225083" y="171340"/>
            <a:ext cx="4403188" cy="2101782"/>
          </a:xfrm>
          <a:prstGeom prst="rect">
            <a:avLst/>
          </a:prstGeom>
        </p:spPr>
      </p:pic>
      <p:pic>
        <p:nvPicPr>
          <p:cNvPr id="5" name="Picture 4">
            <a:extLst>
              <a:ext uri="{FF2B5EF4-FFF2-40B4-BE49-F238E27FC236}">
                <a16:creationId xmlns:a16="http://schemas.microsoft.com/office/drawing/2014/main" id="{1E5EA1E2-66E8-AF41-F73D-82A5FFA5EEAD}"/>
              </a:ext>
            </a:extLst>
          </p:cNvPr>
          <p:cNvPicPr>
            <a:picLocks noChangeAspect="1"/>
          </p:cNvPicPr>
          <p:nvPr/>
        </p:nvPicPr>
        <p:blipFill>
          <a:blip r:embed="rId4"/>
          <a:stretch>
            <a:fillRect/>
          </a:stretch>
        </p:blipFill>
        <p:spPr>
          <a:xfrm>
            <a:off x="3833447" y="2521826"/>
            <a:ext cx="5088742" cy="2450334"/>
          </a:xfrm>
          <a:prstGeom prst="rect">
            <a:avLst/>
          </a:prstGeom>
        </p:spPr>
      </p:pic>
    </p:spTree>
    <p:extLst>
      <p:ext uri="{BB962C8B-B14F-4D97-AF65-F5344CB8AC3E}">
        <p14:creationId xmlns:p14="http://schemas.microsoft.com/office/powerpoint/2010/main" val="56784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Damask</Template>
  <TotalTime>351</TotalTime>
  <Words>685</Words>
  <Application>Microsoft Office PowerPoint</Application>
  <PresentationFormat>On-screen Show (16:9)</PresentationFormat>
  <Paragraphs>52</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Prompt Medium</vt:lpstr>
      <vt:lpstr>Arial</vt:lpstr>
      <vt:lpstr>Mukta Light</vt:lpstr>
      <vt:lpstr>Epilogue</vt:lpstr>
      <vt:lpstr>Rockwell</vt:lpstr>
      <vt:lpstr>Raleway</vt:lpstr>
      <vt:lpstr>Bookman Old Style</vt:lpstr>
      <vt:lpstr>Damask</vt:lpstr>
      <vt:lpstr>Web Development: Frontend vs. Backend Technologies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Karan Songara</cp:lastModifiedBy>
  <cp:revision>215</cp:revision>
  <dcterms:modified xsi:type="dcterms:W3CDTF">2025-09-02T02:35:29Z</dcterms:modified>
</cp:coreProperties>
</file>